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33"/>
  </p:notesMasterIdLst>
  <p:sldIdLst>
    <p:sldId id="256" r:id="rId2"/>
    <p:sldId id="285" r:id="rId3"/>
    <p:sldId id="283" r:id="rId4"/>
    <p:sldId id="258" r:id="rId5"/>
    <p:sldId id="286" r:id="rId6"/>
    <p:sldId id="287" r:id="rId7"/>
    <p:sldId id="260" r:id="rId8"/>
    <p:sldId id="288" r:id="rId9"/>
    <p:sldId id="289" r:id="rId10"/>
    <p:sldId id="290" r:id="rId11"/>
    <p:sldId id="291" r:id="rId12"/>
    <p:sldId id="292" r:id="rId13"/>
    <p:sldId id="293" r:id="rId14"/>
    <p:sldId id="294" r:id="rId15"/>
    <p:sldId id="295" r:id="rId16"/>
    <p:sldId id="296" r:id="rId17"/>
    <p:sldId id="297" r:id="rId18"/>
    <p:sldId id="298" r:id="rId19"/>
    <p:sldId id="299" r:id="rId20"/>
    <p:sldId id="300" r:id="rId21"/>
    <p:sldId id="301" r:id="rId22"/>
    <p:sldId id="302" r:id="rId23"/>
    <p:sldId id="303" r:id="rId24"/>
    <p:sldId id="304" r:id="rId25"/>
    <p:sldId id="305" r:id="rId26"/>
    <p:sldId id="308" r:id="rId27"/>
    <p:sldId id="309" r:id="rId28"/>
    <p:sldId id="310" r:id="rId29"/>
    <p:sldId id="306" r:id="rId30"/>
    <p:sldId id="307" r:id="rId31"/>
    <p:sldId id="311" r:id="rId32"/>
  </p:sldIdLst>
  <p:sldSz cx="9144000" cy="5143500" type="screen16x9"/>
  <p:notesSz cx="6858000" cy="9144000"/>
  <p:embeddedFontLst>
    <p:embeddedFont>
      <p:font typeface="Calibri" panose="020F0502020204030204" pitchFamily="34" charset="0"/>
      <p:regular r:id="rId34"/>
      <p:bold r:id="rId35"/>
      <p:italic r:id="rId36"/>
      <p:boldItalic r:id="rId37"/>
    </p:embeddedFont>
    <p:embeddedFont>
      <p:font typeface="Lato" panose="020B0604020202020204" charset="0"/>
      <p:regular r:id="rId38"/>
      <p:bold r:id="rId39"/>
      <p:italic r:id="rId40"/>
      <p:boldItalic r:id="rId41"/>
    </p:embeddedFont>
    <p:embeddedFont>
      <p:font typeface="Raleway" panose="020B060402020202020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4B4B"/>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39" autoAdjust="0"/>
    <p:restoredTop sz="94660"/>
  </p:normalViewPr>
  <p:slideViewPr>
    <p:cSldViewPr snapToGrid="0">
      <p:cViewPr varScale="1">
        <p:scale>
          <a:sx n="108" d="100"/>
          <a:sy n="108" d="100"/>
        </p:scale>
        <p:origin x="605"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f88252dc4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f88252dc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2092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f88252dc4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f88252dc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81154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f88252dc4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f88252dc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6088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f88252dc4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f88252dc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38039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f88252dc4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f88252dc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33179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f88252dc4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f88252dc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265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f88252dc4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f88252dc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8389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f88252dc4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f88252dc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98794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f88252dc4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f88252dc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61011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f88252dc4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f88252dc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086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9572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f88252dc4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f88252dc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98322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f88252dc4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f88252dc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10607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f88252dc4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f88252dc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71273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f88252dc4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f88252dc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50297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f88252dc4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f88252dc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67251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f88252dc4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f88252dc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4917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f88252dc4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f88252dc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6688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3374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f88252dc4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f88252dc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f88252dc4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f88252dc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8673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f88252dc4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f88252dc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4817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2" name="Google Shape;52;p5">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5">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8">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15" name="Google Shape;115;p11">
            <a:hlinkClick r:id="" action="ppaction://noaction"/>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8" name="Google Shape;128;p12">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34" name="Google Shape;13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35" name="Google Shape;135;p13">
            <a:hlinkClick r:id="" action="ppaction://noaction"/>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13">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Google Shape;15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2" name="Google Shape;152;p15">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15">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Google Shape;154;p15">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Google Shape;155;p15">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1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7" name="Google Shape;167;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68" name="Google Shape;168;p17">
            <a:hlinkClick r:id="" action="ppaction://noaction"/>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 name="Google Shape;169;p17">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0" name="Google Shape;170;p17">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1" name="Google Shape;171;p17">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0847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1" r:id="rId1"/>
    <p:sldLayoutId id="2147483654" r:id="rId2"/>
    <p:sldLayoutId id="2147483657" r:id="rId3"/>
    <p:sldLayoutId id="2147483658" r:id="rId4"/>
    <p:sldLayoutId id="2147483659" r:id="rId5"/>
    <p:sldLayoutId id="2147483661" r:id="rId6"/>
    <p:sldLayoutId id="2147483663" r:id="rId7"/>
    <p:sldLayoutId id="214748366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www.geeksforgeeks.org/" TargetMode="External"/><Relationship Id="rId2" Type="http://schemas.openxmlformats.org/officeDocument/2006/relationships/hyperlink" Target="http://www.researchgate.net/" TargetMode="External"/><Relationship Id="rId1" Type="http://schemas.openxmlformats.org/officeDocument/2006/relationships/slideLayout" Target="../slideLayouts/slideLayout7.xml"/><Relationship Id="rId4" Type="http://schemas.openxmlformats.org/officeDocument/2006/relationships/hyperlink" Target="https://ieeexplore.ieee.or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effectLst/>
      </p:bgPr>
    </p:bg>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224150" y="827224"/>
            <a:ext cx="5683876" cy="2742975"/>
          </a:xfrm>
          <a:prstGeom prst="rect">
            <a:avLst/>
          </a:prstGeom>
        </p:spPr>
        <p:txBody>
          <a:bodyPr spcFirstLastPara="1" wrap="square" lIns="91425" tIns="91425" rIns="91425" bIns="91425" anchor="t" anchorCtr="0">
            <a:noAutofit/>
          </a:bodyPr>
          <a:lstStyle/>
          <a:p>
            <a:pPr marL="0" lvl="0" indent="0" algn="l" rtl="0">
              <a:lnSpc>
                <a:spcPct val="182608"/>
              </a:lnSpc>
              <a:spcBef>
                <a:spcPts val="1400"/>
              </a:spcBef>
              <a:spcAft>
                <a:spcPts val="0"/>
              </a:spcAft>
              <a:buNone/>
            </a:pPr>
            <a:r>
              <a:rPr lang="en-US" sz="3600" dirty="0">
                <a:solidFill>
                  <a:schemeClr val="bg1"/>
                </a:solidFill>
              </a:rPr>
              <a:t>Sorting Algorithms</a:t>
            </a:r>
            <a:br>
              <a:rPr lang="en-US" sz="3600" dirty="0">
                <a:solidFill>
                  <a:schemeClr val="bg1"/>
                </a:solidFill>
              </a:rPr>
            </a:br>
            <a:r>
              <a:rPr lang="en-US" sz="3600" dirty="0">
                <a:solidFill>
                  <a:schemeClr val="bg1"/>
                </a:solidFill>
              </a:rPr>
              <a:t>         Visualizer</a:t>
            </a:r>
            <a:endParaRPr sz="3600" dirty="0"/>
          </a:p>
        </p:txBody>
      </p:sp>
      <p:sp>
        <p:nvSpPr>
          <p:cNvPr id="229" name="Google Shape;229;p17"/>
          <p:cNvSpPr txBox="1">
            <a:spLocks noGrp="1"/>
          </p:cNvSpPr>
          <p:nvPr>
            <p:ph type="subTitle" idx="1"/>
          </p:nvPr>
        </p:nvSpPr>
        <p:spPr>
          <a:xfrm>
            <a:off x="5010900" y="3823250"/>
            <a:ext cx="3470700" cy="50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bg1"/>
                </a:solidFill>
              </a:rPr>
              <a:t>ABHINAV LOHIA       2K19/CO/015</a:t>
            </a:r>
            <a:endParaRPr sz="1200" dirty="0">
              <a:solidFill>
                <a:schemeClr val="bg1"/>
              </a:solidFill>
            </a:endParaRPr>
          </a:p>
          <a:p>
            <a:pPr marL="0" lvl="0" indent="0" algn="l" rtl="0">
              <a:lnSpc>
                <a:spcPct val="115000"/>
              </a:lnSpc>
              <a:spcBef>
                <a:spcPts val="1600"/>
              </a:spcBef>
              <a:spcAft>
                <a:spcPts val="0"/>
              </a:spcAft>
              <a:buNone/>
            </a:pPr>
            <a:endParaRPr dirty="0"/>
          </a:p>
          <a:p>
            <a:pPr marL="0" lvl="0" indent="0" algn="l" rtl="0">
              <a:lnSpc>
                <a:spcPct val="115000"/>
              </a:lnSpc>
              <a:spcBef>
                <a:spcPts val="1600"/>
              </a:spcBef>
              <a:spcAft>
                <a:spcPts val="1600"/>
              </a:spcAft>
              <a:buNone/>
            </a:pPr>
            <a:endParaRPr dirty="0"/>
          </a:p>
        </p:txBody>
      </p:sp>
      <p:sp>
        <p:nvSpPr>
          <p:cNvPr id="230" name="Google Shape;230;p17"/>
          <p:cNvSpPr txBox="1">
            <a:spLocks noGrp="1"/>
          </p:cNvSpPr>
          <p:nvPr>
            <p:ph type="subTitle" idx="1"/>
          </p:nvPr>
        </p:nvSpPr>
        <p:spPr>
          <a:xfrm>
            <a:off x="5010900" y="4076300"/>
            <a:ext cx="3470700" cy="506100"/>
          </a:xfrm>
          <a:prstGeom prst="rect">
            <a:avLst/>
          </a:prstGeom>
          <a:noFill/>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bg1"/>
                </a:solidFill>
              </a:rPr>
              <a:t>ABHINAV RANJITH   2K19/CO/016</a:t>
            </a:r>
            <a:endParaRPr sz="1200" dirty="0">
              <a:solidFill>
                <a:schemeClr val="bg1"/>
              </a:solidFill>
            </a:endParaRPr>
          </a:p>
          <a:p>
            <a:pPr marL="0" lvl="0" indent="0" algn="l" rtl="0">
              <a:lnSpc>
                <a:spcPct val="115000"/>
              </a:lnSpc>
              <a:spcBef>
                <a:spcPts val="1600"/>
              </a:spcBef>
              <a:spcAft>
                <a:spcPts val="0"/>
              </a:spcAft>
              <a:buNone/>
            </a:pPr>
            <a:endParaRPr dirty="0"/>
          </a:p>
          <a:p>
            <a:pPr marL="0" lvl="0" indent="0" algn="l" rtl="0">
              <a:lnSpc>
                <a:spcPct val="115000"/>
              </a:lnSpc>
              <a:spcBef>
                <a:spcPts val="1600"/>
              </a:spcBef>
              <a:spcAft>
                <a:spcPts val="1600"/>
              </a:spcAft>
              <a:buNone/>
            </a:pPr>
            <a:endParaRPr dirty="0"/>
          </a:p>
        </p:txBody>
      </p:sp>
      <p:sp>
        <p:nvSpPr>
          <p:cNvPr id="5" name="Google Shape;229;p17">
            <a:extLst>
              <a:ext uri="{FF2B5EF4-FFF2-40B4-BE49-F238E27FC236}">
                <a16:creationId xmlns:a16="http://schemas.microsoft.com/office/drawing/2014/main" id="{01F5F764-B913-4823-8A16-326105B0EE68}"/>
              </a:ext>
            </a:extLst>
          </p:cNvPr>
          <p:cNvSpPr txBox="1">
            <a:spLocks/>
          </p:cNvSpPr>
          <p:nvPr/>
        </p:nvSpPr>
        <p:spPr>
          <a:xfrm>
            <a:off x="5010900" y="4329350"/>
            <a:ext cx="3470700" cy="506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lt1"/>
              </a:buClr>
              <a:buSzPts val="1300"/>
              <a:buFont typeface="Lato"/>
              <a:buNone/>
              <a:defRPr sz="1300" b="0" i="0" u="none" strike="noStrike" cap="none">
                <a:solidFill>
                  <a:schemeClr val="lt1"/>
                </a:solidFill>
                <a:latin typeface="Lato"/>
                <a:ea typeface="Lato"/>
                <a:cs typeface="Lato"/>
                <a:sym typeface="Lato"/>
              </a:defRPr>
            </a:lvl1pPr>
            <a:lvl2pPr marL="914400" marR="0" lvl="1" indent="-298450" algn="l" rtl="0">
              <a:lnSpc>
                <a:spcPct val="100000"/>
              </a:lnSpc>
              <a:spcBef>
                <a:spcPts val="0"/>
              </a:spcBef>
              <a:spcAft>
                <a:spcPts val="0"/>
              </a:spcAft>
              <a:buClr>
                <a:schemeClr val="lt1"/>
              </a:buClr>
              <a:buSzPts val="1300"/>
              <a:buFont typeface="Lato"/>
              <a:buNone/>
              <a:defRPr sz="1300" b="0" i="0" u="none" strike="noStrike" cap="none">
                <a:solidFill>
                  <a:schemeClr val="lt1"/>
                </a:solidFill>
                <a:latin typeface="Lato"/>
                <a:ea typeface="Lato"/>
                <a:cs typeface="Lato"/>
                <a:sym typeface="Lato"/>
              </a:defRPr>
            </a:lvl2pPr>
            <a:lvl3pPr marL="1371600" marR="0" lvl="2" indent="-298450" algn="l" rtl="0">
              <a:lnSpc>
                <a:spcPct val="100000"/>
              </a:lnSpc>
              <a:spcBef>
                <a:spcPts val="0"/>
              </a:spcBef>
              <a:spcAft>
                <a:spcPts val="0"/>
              </a:spcAft>
              <a:buClr>
                <a:schemeClr val="lt1"/>
              </a:buClr>
              <a:buSzPts val="1300"/>
              <a:buFont typeface="Lato"/>
              <a:buNone/>
              <a:defRPr sz="1300" b="0" i="0" u="none" strike="noStrike" cap="none">
                <a:solidFill>
                  <a:schemeClr val="lt1"/>
                </a:solidFill>
                <a:latin typeface="Lato"/>
                <a:ea typeface="Lato"/>
                <a:cs typeface="Lato"/>
                <a:sym typeface="Lato"/>
              </a:defRPr>
            </a:lvl3pPr>
            <a:lvl4pPr marL="1828800" marR="0" lvl="3" indent="-298450" algn="l" rtl="0">
              <a:lnSpc>
                <a:spcPct val="100000"/>
              </a:lnSpc>
              <a:spcBef>
                <a:spcPts val="0"/>
              </a:spcBef>
              <a:spcAft>
                <a:spcPts val="0"/>
              </a:spcAft>
              <a:buClr>
                <a:schemeClr val="lt1"/>
              </a:buClr>
              <a:buSzPts val="1300"/>
              <a:buFont typeface="Lato"/>
              <a:buNone/>
              <a:defRPr sz="1300" b="0" i="0" u="none" strike="noStrike" cap="none">
                <a:solidFill>
                  <a:schemeClr val="lt1"/>
                </a:solidFill>
                <a:latin typeface="Lato"/>
                <a:ea typeface="Lato"/>
                <a:cs typeface="Lato"/>
                <a:sym typeface="Lato"/>
              </a:defRPr>
            </a:lvl4pPr>
            <a:lvl5pPr marL="2286000" marR="0" lvl="4" indent="-298450" algn="l" rtl="0">
              <a:lnSpc>
                <a:spcPct val="100000"/>
              </a:lnSpc>
              <a:spcBef>
                <a:spcPts val="0"/>
              </a:spcBef>
              <a:spcAft>
                <a:spcPts val="0"/>
              </a:spcAft>
              <a:buClr>
                <a:schemeClr val="lt1"/>
              </a:buClr>
              <a:buSzPts val="1300"/>
              <a:buFont typeface="Lato"/>
              <a:buNone/>
              <a:defRPr sz="1300" b="0" i="0" u="none" strike="noStrike" cap="none">
                <a:solidFill>
                  <a:schemeClr val="lt1"/>
                </a:solidFill>
                <a:latin typeface="Lato"/>
                <a:ea typeface="Lato"/>
                <a:cs typeface="Lato"/>
                <a:sym typeface="Lato"/>
              </a:defRPr>
            </a:lvl5pPr>
            <a:lvl6pPr marL="2743200" marR="0" lvl="5" indent="-298450" algn="l" rtl="0">
              <a:lnSpc>
                <a:spcPct val="100000"/>
              </a:lnSpc>
              <a:spcBef>
                <a:spcPts val="0"/>
              </a:spcBef>
              <a:spcAft>
                <a:spcPts val="0"/>
              </a:spcAft>
              <a:buClr>
                <a:schemeClr val="lt1"/>
              </a:buClr>
              <a:buSzPts val="1300"/>
              <a:buFont typeface="Lato"/>
              <a:buNone/>
              <a:defRPr sz="1300" b="0" i="0" u="none" strike="noStrike" cap="none">
                <a:solidFill>
                  <a:schemeClr val="lt1"/>
                </a:solidFill>
                <a:latin typeface="Lato"/>
                <a:ea typeface="Lato"/>
                <a:cs typeface="Lato"/>
                <a:sym typeface="Lato"/>
              </a:defRPr>
            </a:lvl6pPr>
            <a:lvl7pPr marL="3200400" marR="0" lvl="6" indent="-298450" algn="l" rtl="0">
              <a:lnSpc>
                <a:spcPct val="100000"/>
              </a:lnSpc>
              <a:spcBef>
                <a:spcPts val="0"/>
              </a:spcBef>
              <a:spcAft>
                <a:spcPts val="0"/>
              </a:spcAft>
              <a:buClr>
                <a:schemeClr val="lt1"/>
              </a:buClr>
              <a:buSzPts val="1300"/>
              <a:buFont typeface="Lato"/>
              <a:buNone/>
              <a:defRPr sz="1300" b="0" i="0" u="none" strike="noStrike" cap="none">
                <a:solidFill>
                  <a:schemeClr val="lt1"/>
                </a:solidFill>
                <a:latin typeface="Lato"/>
                <a:ea typeface="Lato"/>
                <a:cs typeface="Lato"/>
                <a:sym typeface="Lato"/>
              </a:defRPr>
            </a:lvl7pPr>
            <a:lvl8pPr marL="3657600" marR="0" lvl="7" indent="-298450" algn="l" rtl="0">
              <a:lnSpc>
                <a:spcPct val="100000"/>
              </a:lnSpc>
              <a:spcBef>
                <a:spcPts val="0"/>
              </a:spcBef>
              <a:spcAft>
                <a:spcPts val="0"/>
              </a:spcAft>
              <a:buClr>
                <a:schemeClr val="lt1"/>
              </a:buClr>
              <a:buSzPts val="1300"/>
              <a:buFont typeface="Lato"/>
              <a:buNone/>
              <a:defRPr sz="1300" b="0" i="0" u="none" strike="noStrike" cap="none">
                <a:solidFill>
                  <a:schemeClr val="lt1"/>
                </a:solidFill>
                <a:latin typeface="Lato"/>
                <a:ea typeface="Lato"/>
                <a:cs typeface="Lato"/>
                <a:sym typeface="Lato"/>
              </a:defRPr>
            </a:lvl8pPr>
            <a:lvl9pPr marL="4114800" marR="0" lvl="8" indent="-298450" algn="l" rtl="0">
              <a:lnSpc>
                <a:spcPct val="100000"/>
              </a:lnSpc>
              <a:spcBef>
                <a:spcPts val="0"/>
              </a:spcBef>
              <a:spcAft>
                <a:spcPts val="0"/>
              </a:spcAft>
              <a:buClr>
                <a:schemeClr val="lt1"/>
              </a:buClr>
              <a:buSzPts val="1300"/>
              <a:buFont typeface="Lato"/>
              <a:buNone/>
              <a:defRPr sz="1300" b="0" i="0" u="none" strike="noStrike" cap="none">
                <a:solidFill>
                  <a:schemeClr val="lt1"/>
                </a:solidFill>
                <a:latin typeface="Lato"/>
                <a:ea typeface="Lato"/>
                <a:cs typeface="Lato"/>
                <a:sym typeface="Lato"/>
              </a:defRPr>
            </a:lvl9pPr>
          </a:lstStyle>
          <a:p>
            <a:pPr marL="0" indent="0">
              <a:lnSpc>
                <a:spcPct val="115000"/>
              </a:lnSpc>
              <a:spcBef>
                <a:spcPts val="1600"/>
              </a:spcBef>
            </a:pPr>
            <a:endParaRPr lang="en-GB" dirty="0"/>
          </a:p>
          <a:p>
            <a:pPr marL="0" indent="0">
              <a:lnSpc>
                <a:spcPct val="115000"/>
              </a:lnSpc>
              <a:spcBef>
                <a:spcPts val="1600"/>
              </a:spcBef>
              <a:spcAft>
                <a:spcPts val="1600"/>
              </a:spcAft>
            </a:pPr>
            <a:endParaRPr lang="en-GB" dirty="0"/>
          </a:p>
        </p:txBody>
      </p:sp>
      <p:pic>
        <p:nvPicPr>
          <p:cNvPr id="6" name="Picture 5">
            <a:extLst>
              <a:ext uri="{FF2B5EF4-FFF2-40B4-BE49-F238E27FC236}">
                <a16:creationId xmlns:a16="http://schemas.microsoft.com/office/drawing/2014/main" id="{AC54418C-2322-4DCA-AEAA-1A4BC3BBC7E1}"/>
              </a:ext>
            </a:extLst>
          </p:cNvPr>
          <p:cNvPicPr>
            <a:picLocks noChangeAspect="1"/>
          </p:cNvPicPr>
          <p:nvPr/>
        </p:nvPicPr>
        <p:blipFill>
          <a:blip r:embed="rId3"/>
          <a:stretch>
            <a:fillRect/>
          </a:stretch>
        </p:blipFill>
        <p:spPr>
          <a:xfrm>
            <a:off x="7588044" y="85815"/>
            <a:ext cx="1418870" cy="14141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17"/>
        <p:cNvGrpSpPr/>
        <p:nvPr/>
      </p:nvGrpSpPr>
      <p:grpSpPr>
        <a:xfrm>
          <a:off x="0" y="0"/>
          <a:ext cx="0" cy="0"/>
          <a:chOff x="0" y="0"/>
          <a:chExt cx="0" cy="0"/>
        </a:xfrm>
      </p:grpSpPr>
      <p:sp>
        <p:nvSpPr>
          <p:cNvPr id="218" name="Google Shape;218;p22"/>
          <p:cNvSpPr txBox="1">
            <a:spLocks noGrp="1"/>
          </p:cNvSpPr>
          <p:nvPr>
            <p:ph type="title"/>
          </p:nvPr>
        </p:nvSpPr>
        <p:spPr>
          <a:xfrm>
            <a:off x="698970" y="573008"/>
            <a:ext cx="7010100" cy="5681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800" dirty="0">
                <a:solidFill>
                  <a:schemeClr val="bg1"/>
                </a:solidFill>
              </a:rPr>
              <a:t>Insertion Sort – Time Complexities</a:t>
            </a:r>
            <a:endParaRPr sz="2800" dirty="0"/>
          </a:p>
        </p:txBody>
      </p:sp>
      <p:sp>
        <p:nvSpPr>
          <p:cNvPr id="10" name="Google Shape;207;p21">
            <a:extLst>
              <a:ext uri="{FF2B5EF4-FFF2-40B4-BE49-F238E27FC236}">
                <a16:creationId xmlns:a16="http://schemas.microsoft.com/office/drawing/2014/main" id="{EA75813F-9CC9-4004-8DFE-8014D6E15FD3}"/>
              </a:ext>
            </a:extLst>
          </p:cNvPr>
          <p:cNvSpPr txBox="1">
            <a:spLocks/>
          </p:cNvSpPr>
          <p:nvPr/>
        </p:nvSpPr>
        <p:spPr>
          <a:xfrm>
            <a:off x="698970" y="1725071"/>
            <a:ext cx="8349165" cy="341842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000"/>
              </a:lnSpc>
              <a:spcAft>
                <a:spcPts val="800"/>
              </a:spcAft>
            </a:pPr>
            <a:r>
              <a:rPr lang="en-IN" sz="1800" b="1" i="0" dirty="0">
                <a:solidFill>
                  <a:schemeClr val="accent3"/>
                </a:solidFill>
                <a:effectLst/>
                <a:latin typeface="+mj-lt"/>
              </a:rPr>
              <a:t>Worst Case Complexity</a:t>
            </a:r>
            <a:r>
              <a:rPr lang="en-IN" sz="1800" b="1" i="0" dirty="0">
                <a:solidFill>
                  <a:schemeClr val="bg1"/>
                </a:solidFill>
                <a:effectLst/>
                <a:latin typeface="+mj-lt"/>
              </a:rPr>
              <a:t>:    </a:t>
            </a:r>
            <a:r>
              <a:rPr lang="en-IN" sz="1800" i="0" dirty="0">
                <a:solidFill>
                  <a:schemeClr val="bg1"/>
                </a:solidFill>
                <a:effectLst/>
                <a:latin typeface="+mj-lt"/>
              </a:rPr>
              <a:t>O(n^2)</a:t>
            </a:r>
          </a:p>
          <a:p>
            <a:pPr>
              <a:lnSpc>
                <a:spcPct val="107000"/>
              </a:lnSpc>
              <a:spcAft>
                <a:spcPts val="800"/>
              </a:spcAft>
            </a:pPr>
            <a:endParaRPr lang="en-IN" sz="1800" b="1" dirty="0">
              <a:solidFill>
                <a:schemeClr val="bg1"/>
              </a:solidFill>
              <a:latin typeface="+mj-lt"/>
            </a:endParaRPr>
          </a:p>
          <a:p>
            <a:pPr>
              <a:lnSpc>
                <a:spcPct val="107000"/>
              </a:lnSpc>
              <a:spcAft>
                <a:spcPts val="800"/>
              </a:spcAft>
            </a:pPr>
            <a:r>
              <a:rPr lang="en-IN" sz="1800" b="1" dirty="0">
                <a:solidFill>
                  <a:srgbClr val="92D050"/>
                </a:solidFill>
                <a:latin typeface="+mj-lt"/>
              </a:rPr>
              <a:t>Best</a:t>
            </a:r>
            <a:r>
              <a:rPr lang="en-IN" sz="1800" b="1" i="0" dirty="0">
                <a:solidFill>
                  <a:srgbClr val="92D050"/>
                </a:solidFill>
                <a:effectLst/>
                <a:latin typeface="+mj-lt"/>
              </a:rPr>
              <a:t> Case Complexity</a:t>
            </a:r>
            <a:r>
              <a:rPr lang="en-IN" sz="1800" b="1" i="0" dirty="0">
                <a:solidFill>
                  <a:schemeClr val="bg1"/>
                </a:solidFill>
                <a:effectLst/>
                <a:latin typeface="+mj-lt"/>
              </a:rPr>
              <a:t>:       </a:t>
            </a:r>
            <a:r>
              <a:rPr lang="en-IN" sz="1800" i="0" dirty="0">
                <a:solidFill>
                  <a:schemeClr val="bg1"/>
                </a:solidFill>
                <a:effectLst/>
                <a:latin typeface="+mj-lt"/>
              </a:rPr>
              <a:t>O(n)</a:t>
            </a:r>
          </a:p>
          <a:p>
            <a:pPr>
              <a:lnSpc>
                <a:spcPct val="107000"/>
              </a:lnSpc>
              <a:spcAft>
                <a:spcPts val="800"/>
              </a:spcAft>
            </a:pPr>
            <a:endParaRPr lang="en-IN" sz="1800" b="1" i="0" dirty="0">
              <a:solidFill>
                <a:schemeClr val="accent3">
                  <a:lumMod val="60000"/>
                  <a:lumOff val="40000"/>
                </a:schemeClr>
              </a:solidFill>
              <a:effectLst/>
              <a:latin typeface="+mj-lt"/>
            </a:endParaRPr>
          </a:p>
          <a:p>
            <a:pPr>
              <a:lnSpc>
                <a:spcPct val="107000"/>
              </a:lnSpc>
              <a:spcAft>
                <a:spcPts val="800"/>
              </a:spcAft>
            </a:pPr>
            <a:r>
              <a:rPr lang="en-IN" sz="1800" b="1" dirty="0">
                <a:solidFill>
                  <a:schemeClr val="accent3">
                    <a:lumMod val="60000"/>
                    <a:lumOff val="40000"/>
                  </a:schemeClr>
                </a:solidFill>
                <a:latin typeface="+mj-lt"/>
              </a:rPr>
              <a:t>Average</a:t>
            </a:r>
            <a:r>
              <a:rPr lang="en-IN" sz="1800" b="1" i="0" dirty="0">
                <a:solidFill>
                  <a:schemeClr val="accent3">
                    <a:lumMod val="60000"/>
                    <a:lumOff val="40000"/>
                  </a:schemeClr>
                </a:solidFill>
                <a:effectLst/>
                <a:latin typeface="+mj-lt"/>
              </a:rPr>
              <a:t> Case Complexity</a:t>
            </a:r>
            <a:r>
              <a:rPr lang="en-IN" sz="1800" b="1" i="0" dirty="0">
                <a:solidFill>
                  <a:schemeClr val="bg1"/>
                </a:solidFill>
                <a:effectLst/>
                <a:latin typeface="+mj-lt"/>
              </a:rPr>
              <a:t>:  </a:t>
            </a:r>
            <a:r>
              <a:rPr lang="en-IN" sz="1800" i="0" dirty="0">
                <a:solidFill>
                  <a:schemeClr val="bg1"/>
                </a:solidFill>
                <a:effectLst/>
                <a:latin typeface="+mj-lt"/>
              </a:rPr>
              <a:t>O(n^2)</a:t>
            </a:r>
          </a:p>
          <a:p>
            <a:pPr>
              <a:lnSpc>
                <a:spcPct val="107000"/>
              </a:lnSpc>
              <a:spcAft>
                <a:spcPts val="800"/>
              </a:spcAft>
            </a:pPr>
            <a:endParaRPr lang="en-IN" sz="2000" b="1" i="0" dirty="0">
              <a:solidFill>
                <a:schemeClr val="bg1"/>
              </a:solidFill>
              <a:effectLst/>
              <a:latin typeface="euclid_circular_a"/>
            </a:endParaRPr>
          </a:p>
          <a:p>
            <a:pPr>
              <a:lnSpc>
                <a:spcPct val="107000"/>
              </a:lnSpc>
              <a:spcAft>
                <a:spcPts val="800"/>
              </a:spcAft>
            </a:pPr>
            <a:endParaRPr lang="en-IN" sz="2000" b="1" dirty="0">
              <a:solidFill>
                <a:schemeClr val="bg1"/>
              </a:solidFill>
              <a:latin typeface="euclid_circular_a"/>
            </a:endParaRPr>
          </a:p>
          <a:p>
            <a:pPr>
              <a:lnSpc>
                <a:spcPct val="107000"/>
              </a:lnSpc>
              <a:spcAft>
                <a:spcPts val="800"/>
              </a:spcAft>
            </a:pPr>
            <a:endParaRPr lang="en-IN" sz="1600" dirty="0">
              <a:solidFill>
                <a:schemeClr val="bg1"/>
              </a:solidFill>
              <a:latin typeface="+mj-lt"/>
            </a:endParaRPr>
          </a:p>
        </p:txBody>
      </p:sp>
      <p:sp>
        <p:nvSpPr>
          <p:cNvPr id="14" name="Rectangle 3">
            <a:extLst>
              <a:ext uri="{FF2B5EF4-FFF2-40B4-BE49-F238E27FC236}">
                <a16:creationId xmlns:a16="http://schemas.microsoft.com/office/drawing/2014/main" id="{AE7AD08D-C0EE-4EA8-B672-35519F8162D0}"/>
              </a:ext>
            </a:extLst>
          </p:cNvPr>
          <p:cNvSpPr>
            <a:spLocks noChangeArrowheads="1"/>
          </p:cNvSpPr>
          <p:nvPr/>
        </p:nvSpPr>
        <p:spPr bwMode="auto">
          <a:xfrm>
            <a:off x="0" y="51640"/>
            <a:ext cx="65" cy="353919"/>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10715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17"/>
        <p:cNvGrpSpPr/>
        <p:nvPr/>
      </p:nvGrpSpPr>
      <p:grpSpPr>
        <a:xfrm>
          <a:off x="0" y="0"/>
          <a:ext cx="0" cy="0"/>
          <a:chOff x="0" y="0"/>
          <a:chExt cx="0" cy="0"/>
        </a:xfrm>
      </p:grpSpPr>
      <p:sp>
        <p:nvSpPr>
          <p:cNvPr id="218" name="Google Shape;218;p22"/>
          <p:cNvSpPr txBox="1">
            <a:spLocks noGrp="1"/>
          </p:cNvSpPr>
          <p:nvPr>
            <p:ph type="title"/>
          </p:nvPr>
        </p:nvSpPr>
        <p:spPr>
          <a:xfrm>
            <a:off x="698970" y="543511"/>
            <a:ext cx="7010100" cy="5681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800" dirty="0">
                <a:solidFill>
                  <a:schemeClr val="bg1"/>
                </a:solidFill>
              </a:rPr>
              <a:t>Selection Sort</a:t>
            </a:r>
            <a:endParaRPr sz="2800" dirty="0"/>
          </a:p>
        </p:txBody>
      </p:sp>
      <p:sp>
        <p:nvSpPr>
          <p:cNvPr id="10" name="Google Shape;207;p21">
            <a:extLst>
              <a:ext uri="{FF2B5EF4-FFF2-40B4-BE49-F238E27FC236}">
                <a16:creationId xmlns:a16="http://schemas.microsoft.com/office/drawing/2014/main" id="{EA75813F-9CC9-4004-8DFE-8014D6E15FD3}"/>
              </a:ext>
            </a:extLst>
          </p:cNvPr>
          <p:cNvSpPr txBox="1">
            <a:spLocks/>
          </p:cNvSpPr>
          <p:nvPr/>
        </p:nvSpPr>
        <p:spPr>
          <a:xfrm>
            <a:off x="698970" y="1798813"/>
            <a:ext cx="8349165" cy="341842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000"/>
              </a:lnSpc>
              <a:spcAft>
                <a:spcPts val="800"/>
              </a:spcAft>
            </a:pPr>
            <a:r>
              <a:rPr kumimoji="0" lang="en-IN" altLang="en-US" sz="1600" b="0" i="0" u="none" strike="noStrike" cap="none" normalizeH="0" baseline="0" dirty="0">
                <a:ln>
                  <a:noFill/>
                </a:ln>
                <a:solidFill>
                  <a:schemeClr val="bg1"/>
                </a:solidFill>
                <a:effectLst/>
                <a:latin typeface="+mj-lt"/>
              </a:rPr>
              <a:t>Selection Sort is a comparison sorting algorithm. This algorithm search the minimum element in the unsorted array or list and swap it to the first unsorted array location, with repeated iteration </a:t>
            </a:r>
            <a:r>
              <a:rPr kumimoji="0" lang="en-IN" altLang="en-US" sz="1600" b="0" i="0" u="none" strike="noStrike" cap="none" normalizeH="0" baseline="0" dirty="0" err="1">
                <a:ln>
                  <a:noFill/>
                </a:ln>
                <a:solidFill>
                  <a:schemeClr val="bg1"/>
                </a:solidFill>
                <a:effectLst/>
                <a:latin typeface="+mj-lt"/>
              </a:rPr>
              <a:t>steps.This</a:t>
            </a:r>
            <a:r>
              <a:rPr kumimoji="0" lang="en-IN" altLang="en-US" sz="1600" b="0" i="0" u="none" strike="noStrike" cap="none" normalizeH="0" baseline="0" dirty="0">
                <a:ln>
                  <a:noFill/>
                </a:ln>
                <a:solidFill>
                  <a:schemeClr val="bg1"/>
                </a:solidFill>
                <a:effectLst/>
                <a:latin typeface="+mj-lt"/>
              </a:rPr>
              <a:t> algorithm takes more time in finding minimum element in the array list .This algorithm is used for small list, but replaced by insertion sort. Selection sort uses more comparisons but less amount of data moving, since if data set has less key but large data sharing then Selection is sort is best.</a:t>
            </a:r>
            <a:endParaRPr lang="en-IN" sz="1600" dirty="0">
              <a:solidFill>
                <a:schemeClr val="bg1"/>
              </a:solidFill>
              <a:latin typeface="+mj-lt"/>
            </a:endParaRPr>
          </a:p>
        </p:txBody>
      </p:sp>
      <p:sp>
        <p:nvSpPr>
          <p:cNvPr id="14" name="Rectangle 3">
            <a:extLst>
              <a:ext uri="{FF2B5EF4-FFF2-40B4-BE49-F238E27FC236}">
                <a16:creationId xmlns:a16="http://schemas.microsoft.com/office/drawing/2014/main" id="{AE7AD08D-C0EE-4EA8-B672-35519F8162D0}"/>
              </a:ext>
            </a:extLst>
          </p:cNvPr>
          <p:cNvSpPr>
            <a:spLocks noChangeArrowheads="1"/>
          </p:cNvSpPr>
          <p:nvPr/>
        </p:nvSpPr>
        <p:spPr bwMode="auto">
          <a:xfrm>
            <a:off x="0" y="51640"/>
            <a:ext cx="65" cy="353919"/>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03554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17"/>
        <p:cNvGrpSpPr/>
        <p:nvPr/>
      </p:nvGrpSpPr>
      <p:grpSpPr>
        <a:xfrm>
          <a:off x="0" y="0"/>
          <a:ext cx="0" cy="0"/>
          <a:chOff x="0" y="0"/>
          <a:chExt cx="0" cy="0"/>
        </a:xfrm>
      </p:grpSpPr>
      <p:sp>
        <p:nvSpPr>
          <p:cNvPr id="218" name="Google Shape;218;p22"/>
          <p:cNvSpPr txBox="1">
            <a:spLocks noGrp="1"/>
          </p:cNvSpPr>
          <p:nvPr>
            <p:ph type="title"/>
          </p:nvPr>
        </p:nvSpPr>
        <p:spPr>
          <a:xfrm>
            <a:off x="698970" y="602505"/>
            <a:ext cx="7010100" cy="5681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800" dirty="0">
                <a:solidFill>
                  <a:schemeClr val="bg1"/>
                </a:solidFill>
              </a:rPr>
              <a:t>Selection Sort - Algorithm</a:t>
            </a:r>
            <a:endParaRPr sz="2800" dirty="0"/>
          </a:p>
        </p:txBody>
      </p:sp>
      <p:sp>
        <p:nvSpPr>
          <p:cNvPr id="14" name="Rectangle 3">
            <a:extLst>
              <a:ext uri="{FF2B5EF4-FFF2-40B4-BE49-F238E27FC236}">
                <a16:creationId xmlns:a16="http://schemas.microsoft.com/office/drawing/2014/main" id="{AE7AD08D-C0EE-4EA8-B672-35519F8162D0}"/>
              </a:ext>
            </a:extLst>
          </p:cNvPr>
          <p:cNvSpPr>
            <a:spLocks noChangeArrowheads="1"/>
          </p:cNvSpPr>
          <p:nvPr/>
        </p:nvSpPr>
        <p:spPr bwMode="auto">
          <a:xfrm>
            <a:off x="0" y="51640"/>
            <a:ext cx="65" cy="353919"/>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78F347CD-CCD3-4160-BF9D-B74C51A2AC7E}"/>
              </a:ext>
            </a:extLst>
          </p:cNvPr>
          <p:cNvSpPr txBox="1"/>
          <p:nvPr/>
        </p:nvSpPr>
        <p:spPr>
          <a:xfrm>
            <a:off x="1319980" y="1748530"/>
            <a:ext cx="4572000" cy="2977482"/>
          </a:xfrm>
          <a:prstGeom prst="rect">
            <a:avLst/>
          </a:prstGeom>
          <a:solidFill>
            <a:schemeClr val="bg1">
              <a:lumMod val="50000"/>
            </a:schemeClr>
          </a:solidFill>
        </p:spPr>
        <p:txBody>
          <a:bodyPr wrap="square">
            <a:spAutoFit/>
          </a:bodyPr>
          <a:lstStyle/>
          <a:p>
            <a:pPr>
              <a:lnSpc>
                <a:spcPct val="107000"/>
              </a:lnSpc>
              <a:spcAft>
                <a:spcPts val="800"/>
              </a:spcAft>
            </a:pP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selectionSort</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(array, size)</a:t>
            </a:r>
          </a:p>
          <a:p>
            <a:pPr>
              <a:lnSpc>
                <a:spcPct val="107000"/>
              </a:lnSpc>
              <a:spcAft>
                <a:spcPts val="800"/>
              </a:spcAft>
            </a:pP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repeat (size - 1) times</a:t>
            </a:r>
          </a:p>
          <a:p>
            <a:pPr>
              <a:lnSpc>
                <a:spcPct val="107000"/>
              </a:lnSpc>
              <a:spcAft>
                <a:spcPts val="800"/>
              </a:spcAft>
            </a:pP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set the first unsorted element as the minimum</a:t>
            </a:r>
          </a:p>
          <a:p>
            <a:pPr>
              <a:lnSpc>
                <a:spcPct val="107000"/>
              </a:lnSpc>
              <a:spcAft>
                <a:spcPts val="800"/>
              </a:spcAft>
            </a:pP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for each of the unsorted elements</a:t>
            </a:r>
          </a:p>
          <a:p>
            <a:pPr>
              <a:lnSpc>
                <a:spcPct val="107000"/>
              </a:lnSpc>
              <a:spcAft>
                <a:spcPts val="800"/>
              </a:spcAft>
            </a:pP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if element &lt; </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currentMinimum</a:t>
            </a:r>
            <a:endPar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set element as new minimum</a:t>
            </a:r>
          </a:p>
          <a:p>
            <a:pPr>
              <a:lnSpc>
                <a:spcPct val="107000"/>
              </a:lnSpc>
              <a:spcAft>
                <a:spcPts val="800"/>
              </a:spcAft>
            </a:pP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swap minimum with first unsorted position</a:t>
            </a:r>
          </a:p>
          <a:p>
            <a:pPr>
              <a:lnSpc>
                <a:spcPct val="107000"/>
              </a:lnSpc>
              <a:spcAft>
                <a:spcPts val="800"/>
              </a:spcAft>
            </a:pP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end </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selectionSort</a:t>
            </a:r>
            <a:endPar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35154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17"/>
        <p:cNvGrpSpPr/>
        <p:nvPr/>
      </p:nvGrpSpPr>
      <p:grpSpPr>
        <a:xfrm>
          <a:off x="0" y="0"/>
          <a:ext cx="0" cy="0"/>
          <a:chOff x="0" y="0"/>
          <a:chExt cx="0" cy="0"/>
        </a:xfrm>
      </p:grpSpPr>
      <p:sp>
        <p:nvSpPr>
          <p:cNvPr id="218" name="Google Shape;218;p22"/>
          <p:cNvSpPr txBox="1">
            <a:spLocks noGrp="1"/>
          </p:cNvSpPr>
          <p:nvPr>
            <p:ph type="title"/>
          </p:nvPr>
        </p:nvSpPr>
        <p:spPr>
          <a:xfrm>
            <a:off x="698970" y="573008"/>
            <a:ext cx="7010100" cy="5681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800" dirty="0">
                <a:solidFill>
                  <a:schemeClr val="bg1"/>
                </a:solidFill>
              </a:rPr>
              <a:t>Selection Sort – Time Complexities</a:t>
            </a:r>
            <a:endParaRPr sz="2800" dirty="0"/>
          </a:p>
        </p:txBody>
      </p:sp>
      <p:sp>
        <p:nvSpPr>
          <p:cNvPr id="10" name="Google Shape;207;p21">
            <a:extLst>
              <a:ext uri="{FF2B5EF4-FFF2-40B4-BE49-F238E27FC236}">
                <a16:creationId xmlns:a16="http://schemas.microsoft.com/office/drawing/2014/main" id="{EA75813F-9CC9-4004-8DFE-8014D6E15FD3}"/>
              </a:ext>
            </a:extLst>
          </p:cNvPr>
          <p:cNvSpPr txBox="1">
            <a:spLocks/>
          </p:cNvSpPr>
          <p:nvPr/>
        </p:nvSpPr>
        <p:spPr>
          <a:xfrm>
            <a:off x="698970" y="1725071"/>
            <a:ext cx="8349165" cy="341842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000"/>
              </a:lnSpc>
              <a:spcAft>
                <a:spcPts val="800"/>
              </a:spcAft>
            </a:pPr>
            <a:r>
              <a:rPr lang="en-IN" sz="1800" b="1" i="0" dirty="0">
                <a:solidFill>
                  <a:schemeClr val="accent3"/>
                </a:solidFill>
                <a:effectLst/>
                <a:latin typeface="+mj-lt"/>
              </a:rPr>
              <a:t>Worst Case Complexity</a:t>
            </a:r>
            <a:r>
              <a:rPr lang="en-IN" sz="1800" b="1" i="0" dirty="0">
                <a:solidFill>
                  <a:schemeClr val="bg1"/>
                </a:solidFill>
                <a:effectLst/>
                <a:latin typeface="+mj-lt"/>
              </a:rPr>
              <a:t>:    </a:t>
            </a:r>
            <a:r>
              <a:rPr lang="en-IN" sz="1800" i="0" dirty="0">
                <a:solidFill>
                  <a:schemeClr val="bg1"/>
                </a:solidFill>
                <a:effectLst/>
                <a:latin typeface="+mj-lt"/>
              </a:rPr>
              <a:t>O(n^2)</a:t>
            </a:r>
          </a:p>
          <a:p>
            <a:pPr>
              <a:lnSpc>
                <a:spcPct val="107000"/>
              </a:lnSpc>
              <a:spcAft>
                <a:spcPts val="800"/>
              </a:spcAft>
            </a:pPr>
            <a:endParaRPr lang="en-IN" sz="1800" b="1" dirty="0">
              <a:solidFill>
                <a:schemeClr val="bg1"/>
              </a:solidFill>
              <a:latin typeface="+mj-lt"/>
            </a:endParaRPr>
          </a:p>
          <a:p>
            <a:pPr>
              <a:lnSpc>
                <a:spcPct val="107000"/>
              </a:lnSpc>
              <a:spcAft>
                <a:spcPts val="800"/>
              </a:spcAft>
            </a:pPr>
            <a:r>
              <a:rPr lang="en-IN" sz="1800" b="1" dirty="0">
                <a:solidFill>
                  <a:srgbClr val="92D050"/>
                </a:solidFill>
                <a:latin typeface="+mj-lt"/>
              </a:rPr>
              <a:t>Best</a:t>
            </a:r>
            <a:r>
              <a:rPr lang="en-IN" sz="1800" b="1" i="0" dirty="0">
                <a:solidFill>
                  <a:srgbClr val="92D050"/>
                </a:solidFill>
                <a:effectLst/>
                <a:latin typeface="+mj-lt"/>
              </a:rPr>
              <a:t> Case Complexity</a:t>
            </a:r>
            <a:r>
              <a:rPr lang="en-IN" sz="1800" b="1" i="0" dirty="0">
                <a:solidFill>
                  <a:schemeClr val="bg1"/>
                </a:solidFill>
                <a:effectLst/>
                <a:latin typeface="+mj-lt"/>
              </a:rPr>
              <a:t>:       </a:t>
            </a:r>
            <a:r>
              <a:rPr lang="en-IN" sz="1800" i="0" dirty="0">
                <a:solidFill>
                  <a:schemeClr val="bg1"/>
                </a:solidFill>
                <a:effectLst/>
                <a:latin typeface="+mj-lt"/>
              </a:rPr>
              <a:t>O(n^2)</a:t>
            </a:r>
          </a:p>
          <a:p>
            <a:pPr>
              <a:lnSpc>
                <a:spcPct val="107000"/>
              </a:lnSpc>
              <a:spcAft>
                <a:spcPts val="800"/>
              </a:spcAft>
            </a:pPr>
            <a:endParaRPr lang="en-IN" sz="1800" b="1" i="0" dirty="0">
              <a:solidFill>
                <a:schemeClr val="accent3">
                  <a:lumMod val="60000"/>
                  <a:lumOff val="40000"/>
                </a:schemeClr>
              </a:solidFill>
              <a:effectLst/>
              <a:latin typeface="+mj-lt"/>
            </a:endParaRPr>
          </a:p>
          <a:p>
            <a:pPr>
              <a:lnSpc>
                <a:spcPct val="107000"/>
              </a:lnSpc>
              <a:spcAft>
                <a:spcPts val="800"/>
              </a:spcAft>
            </a:pPr>
            <a:r>
              <a:rPr lang="en-IN" sz="1800" b="1" dirty="0">
                <a:solidFill>
                  <a:schemeClr val="accent3">
                    <a:lumMod val="60000"/>
                    <a:lumOff val="40000"/>
                  </a:schemeClr>
                </a:solidFill>
                <a:latin typeface="+mj-lt"/>
              </a:rPr>
              <a:t>Average</a:t>
            </a:r>
            <a:r>
              <a:rPr lang="en-IN" sz="1800" b="1" i="0" dirty="0">
                <a:solidFill>
                  <a:schemeClr val="accent3">
                    <a:lumMod val="60000"/>
                    <a:lumOff val="40000"/>
                  </a:schemeClr>
                </a:solidFill>
                <a:effectLst/>
                <a:latin typeface="+mj-lt"/>
              </a:rPr>
              <a:t> Case Complexity</a:t>
            </a:r>
            <a:r>
              <a:rPr lang="en-IN" sz="1800" b="1" i="0" dirty="0">
                <a:solidFill>
                  <a:schemeClr val="bg1"/>
                </a:solidFill>
                <a:effectLst/>
                <a:latin typeface="+mj-lt"/>
              </a:rPr>
              <a:t>:  </a:t>
            </a:r>
            <a:r>
              <a:rPr lang="en-IN" sz="1800" i="0" dirty="0">
                <a:solidFill>
                  <a:schemeClr val="bg1"/>
                </a:solidFill>
                <a:effectLst/>
                <a:latin typeface="+mj-lt"/>
              </a:rPr>
              <a:t>O(n^2)</a:t>
            </a:r>
          </a:p>
          <a:p>
            <a:pPr>
              <a:lnSpc>
                <a:spcPct val="107000"/>
              </a:lnSpc>
              <a:spcAft>
                <a:spcPts val="800"/>
              </a:spcAft>
            </a:pPr>
            <a:endParaRPr lang="en-IN" sz="2000" b="1" i="0" dirty="0">
              <a:solidFill>
                <a:schemeClr val="bg1"/>
              </a:solidFill>
              <a:effectLst/>
              <a:latin typeface="euclid_circular_a"/>
            </a:endParaRPr>
          </a:p>
          <a:p>
            <a:pPr>
              <a:lnSpc>
                <a:spcPct val="107000"/>
              </a:lnSpc>
              <a:spcAft>
                <a:spcPts val="800"/>
              </a:spcAft>
            </a:pPr>
            <a:endParaRPr lang="en-IN" sz="2000" b="1" dirty="0">
              <a:solidFill>
                <a:schemeClr val="bg1"/>
              </a:solidFill>
              <a:latin typeface="euclid_circular_a"/>
            </a:endParaRPr>
          </a:p>
          <a:p>
            <a:pPr>
              <a:lnSpc>
                <a:spcPct val="107000"/>
              </a:lnSpc>
              <a:spcAft>
                <a:spcPts val="800"/>
              </a:spcAft>
            </a:pPr>
            <a:endParaRPr lang="en-IN" sz="1600" dirty="0">
              <a:solidFill>
                <a:schemeClr val="bg1"/>
              </a:solidFill>
              <a:latin typeface="+mj-lt"/>
            </a:endParaRPr>
          </a:p>
        </p:txBody>
      </p:sp>
      <p:sp>
        <p:nvSpPr>
          <p:cNvPr id="14" name="Rectangle 3">
            <a:extLst>
              <a:ext uri="{FF2B5EF4-FFF2-40B4-BE49-F238E27FC236}">
                <a16:creationId xmlns:a16="http://schemas.microsoft.com/office/drawing/2014/main" id="{AE7AD08D-C0EE-4EA8-B672-35519F8162D0}"/>
              </a:ext>
            </a:extLst>
          </p:cNvPr>
          <p:cNvSpPr>
            <a:spLocks noChangeArrowheads="1"/>
          </p:cNvSpPr>
          <p:nvPr/>
        </p:nvSpPr>
        <p:spPr bwMode="auto">
          <a:xfrm>
            <a:off x="0" y="51640"/>
            <a:ext cx="65" cy="353919"/>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66909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17"/>
        <p:cNvGrpSpPr/>
        <p:nvPr/>
      </p:nvGrpSpPr>
      <p:grpSpPr>
        <a:xfrm>
          <a:off x="0" y="0"/>
          <a:ext cx="0" cy="0"/>
          <a:chOff x="0" y="0"/>
          <a:chExt cx="0" cy="0"/>
        </a:xfrm>
      </p:grpSpPr>
      <p:sp>
        <p:nvSpPr>
          <p:cNvPr id="218" name="Google Shape;218;p22"/>
          <p:cNvSpPr txBox="1">
            <a:spLocks noGrp="1"/>
          </p:cNvSpPr>
          <p:nvPr>
            <p:ph type="title"/>
          </p:nvPr>
        </p:nvSpPr>
        <p:spPr>
          <a:xfrm>
            <a:off x="698970" y="573008"/>
            <a:ext cx="7010100" cy="5681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800" dirty="0">
                <a:solidFill>
                  <a:schemeClr val="bg1"/>
                </a:solidFill>
              </a:rPr>
              <a:t>Bubble Sort</a:t>
            </a:r>
            <a:endParaRPr sz="2800" dirty="0"/>
          </a:p>
        </p:txBody>
      </p:sp>
      <p:sp>
        <p:nvSpPr>
          <p:cNvPr id="10" name="Google Shape;207;p21">
            <a:extLst>
              <a:ext uri="{FF2B5EF4-FFF2-40B4-BE49-F238E27FC236}">
                <a16:creationId xmlns:a16="http://schemas.microsoft.com/office/drawing/2014/main" id="{EA75813F-9CC9-4004-8DFE-8014D6E15FD3}"/>
              </a:ext>
            </a:extLst>
          </p:cNvPr>
          <p:cNvSpPr txBox="1">
            <a:spLocks/>
          </p:cNvSpPr>
          <p:nvPr/>
        </p:nvSpPr>
        <p:spPr>
          <a:xfrm>
            <a:off x="698970" y="1725071"/>
            <a:ext cx="8349165" cy="341842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000"/>
              </a:lnSpc>
              <a:spcAft>
                <a:spcPts val="800"/>
              </a:spcAft>
            </a:pPr>
            <a:r>
              <a:rPr lang="en-IN" altLang="en-US" sz="1600" dirty="0">
                <a:solidFill>
                  <a:schemeClr val="bg1"/>
                </a:solidFill>
                <a:latin typeface="+mj-lt"/>
              </a:rPr>
              <a:t>T</a:t>
            </a:r>
            <a:r>
              <a:rPr kumimoji="0" lang="en-IN" altLang="en-US" sz="1600" b="0" i="0" u="none" strike="noStrike" cap="none" normalizeH="0" baseline="0" dirty="0">
                <a:ln>
                  <a:noFill/>
                </a:ln>
                <a:solidFill>
                  <a:schemeClr val="bg1"/>
                </a:solidFill>
                <a:effectLst/>
                <a:latin typeface="+mj-lt"/>
              </a:rPr>
              <a:t>his sorting algorithm compares two adjacent elements and do swap operation if there is miss order found with repeated steps. This is also called a comparison sorting algorithm. The original bubble sort does more iteration even if the data set is sorted. For this bubble sort is used only for small number of data set, for large and average data sets this algorithm is impractical. The main advantage of bubble sort is its simplicity, and ease of implementation; but the code inefficient as do more iterations. In bubble sort algorithm the number of iterations is same for all cases, since this algorithm is not practical.</a:t>
            </a:r>
            <a:endParaRPr lang="en-IN" sz="1600" dirty="0">
              <a:solidFill>
                <a:schemeClr val="bg1"/>
              </a:solidFill>
              <a:latin typeface="+mj-lt"/>
            </a:endParaRPr>
          </a:p>
        </p:txBody>
      </p:sp>
      <p:sp>
        <p:nvSpPr>
          <p:cNvPr id="14" name="Rectangle 3">
            <a:extLst>
              <a:ext uri="{FF2B5EF4-FFF2-40B4-BE49-F238E27FC236}">
                <a16:creationId xmlns:a16="http://schemas.microsoft.com/office/drawing/2014/main" id="{AE7AD08D-C0EE-4EA8-B672-35519F8162D0}"/>
              </a:ext>
            </a:extLst>
          </p:cNvPr>
          <p:cNvSpPr>
            <a:spLocks noChangeArrowheads="1"/>
          </p:cNvSpPr>
          <p:nvPr/>
        </p:nvSpPr>
        <p:spPr bwMode="auto">
          <a:xfrm>
            <a:off x="0" y="51640"/>
            <a:ext cx="65" cy="353919"/>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4483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17"/>
        <p:cNvGrpSpPr/>
        <p:nvPr/>
      </p:nvGrpSpPr>
      <p:grpSpPr>
        <a:xfrm>
          <a:off x="0" y="0"/>
          <a:ext cx="0" cy="0"/>
          <a:chOff x="0" y="0"/>
          <a:chExt cx="0" cy="0"/>
        </a:xfrm>
      </p:grpSpPr>
      <p:sp>
        <p:nvSpPr>
          <p:cNvPr id="218" name="Google Shape;218;p22"/>
          <p:cNvSpPr txBox="1">
            <a:spLocks noGrp="1"/>
          </p:cNvSpPr>
          <p:nvPr>
            <p:ph type="title"/>
          </p:nvPr>
        </p:nvSpPr>
        <p:spPr>
          <a:xfrm>
            <a:off x="698970" y="602505"/>
            <a:ext cx="7010100" cy="5681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800" dirty="0">
                <a:solidFill>
                  <a:schemeClr val="bg1"/>
                </a:solidFill>
              </a:rPr>
              <a:t>Bubble Sort - Algorithm</a:t>
            </a:r>
            <a:endParaRPr sz="2800" dirty="0"/>
          </a:p>
        </p:txBody>
      </p:sp>
      <p:sp>
        <p:nvSpPr>
          <p:cNvPr id="14" name="Rectangle 3">
            <a:extLst>
              <a:ext uri="{FF2B5EF4-FFF2-40B4-BE49-F238E27FC236}">
                <a16:creationId xmlns:a16="http://schemas.microsoft.com/office/drawing/2014/main" id="{AE7AD08D-C0EE-4EA8-B672-35519F8162D0}"/>
              </a:ext>
            </a:extLst>
          </p:cNvPr>
          <p:cNvSpPr>
            <a:spLocks noChangeArrowheads="1"/>
          </p:cNvSpPr>
          <p:nvPr/>
        </p:nvSpPr>
        <p:spPr bwMode="auto">
          <a:xfrm>
            <a:off x="0" y="51640"/>
            <a:ext cx="65" cy="353919"/>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78F347CD-CCD3-4160-BF9D-B74C51A2AC7E}"/>
              </a:ext>
            </a:extLst>
          </p:cNvPr>
          <p:cNvSpPr txBox="1"/>
          <p:nvPr/>
        </p:nvSpPr>
        <p:spPr>
          <a:xfrm>
            <a:off x="1319980" y="1748530"/>
            <a:ext cx="4572000" cy="2644378"/>
          </a:xfrm>
          <a:prstGeom prst="rect">
            <a:avLst/>
          </a:prstGeom>
          <a:solidFill>
            <a:schemeClr val="bg1">
              <a:lumMod val="50000"/>
            </a:schemeClr>
          </a:solidFill>
        </p:spPr>
        <p:txBody>
          <a:bodyPr wrap="square">
            <a:spAutoFit/>
          </a:bodyPr>
          <a:lstStyle/>
          <a:p>
            <a:pPr>
              <a:lnSpc>
                <a:spcPct val="107000"/>
              </a:lnSpc>
              <a:spcAft>
                <a:spcPts val="800"/>
              </a:spcAft>
            </a:pP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bubbleSort</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(array)</a:t>
            </a:r>
          </a:p>
          <a:p>
            <a:pPr>
              <a:lnSpc>
                <a:spcPct val="107000"/>
              </a:lnSpc>
              <a:spcAft>
                <a:spcPts val="800"/>
              </a:spcAft>
            </a:pP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swapped &lt;- false</a:t>
            </a:r>
          </a:p>
          <a:p>
            <a:pPr>
              <a:lnSpc>
                <a:spcPct val="107000"/>
              </a:lnSpc>
              <a:spcAft>
                <a:spcPts val="800"/>
              </a:spcAft>
            </a:pP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for </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&lt;- 1 to indexOfLastUnsortedElement-1</a:t>
            </a:r>
          </a:p>
          <a:p>
            <a:pPr>
              <a:lnSpc>
                <a:spcPct val="107000"/>
              </a:lnSpc>
              <a:spcAft>
                <a:spcPts val="800"/>
              </a:spcAft>
            </a:pP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if </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leftElement</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&gt; </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rightElement</a:t>
            </a:r>
            <a:endPar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swap </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leftElement</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and </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rightElement</a:t>
            </a:r>
            <a:endPar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swapped &lt;- true</a:t>
            </a:r>
          </a:p>
          <a:p>
            <a:pPr>
              <a:lnSpc>
                <a:spcPct val="107000"/>
              </a:lnSpc>
              <a:spcAft>
                <a:spcPts val="800"/>
              </a:spcAft>
            </a:pP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end </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bubbleSort</a:t>
            </a:r>
            <a:endPar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11749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17"/>
        <p:cNvGrpSpPr/>
        <p:nvPr/>
      </p:nvGrpSpPr>
      <p:grpSpPr>
        <a:xfrm>
          <a:off x="0" y="0"/>
          <a:ext cx="0" cy="0"/>
          <a:chOff x="0" y="0"/>
          <a:chExt cx="0" cy="0"/>
        </a:xfrm>
      </p:grpSpPr>
      <p:sp>
        <p:nvSpPr>
          <p:cNvPr id="218" name="Google Shape;218;p22"/>
          <p:cNvSpPr txBox="1">
            <a:spLocks noGrp="1"/>
          </p:cNvSpPr>
          <p:nvPr>
            <p:ph type="title"/>
          </p:nvPr>
        </p:nvSpPr>
        <p:spPr>
          <a:xfrm>
            <a:off x="698970" y="573008"/>
            <a:ext cx="7010100" cy="5681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800" dirty="0">
                <a:solidFill>
                  <a:schemeClr val="bg1"/>
                </a:solidFill>
              </a:rPr>
              <a:t>Bubble Sort – Time Complexities</a:t>
            </a:r>
            <a:endParaRPr sz="2800" dirty="0"/>
          </a:p>
        </p:txBody>
      </p:sp>
      <p:sp>
        <p:nvSpPr>
          <p:cNvPr id="10" name="Google Shape;207;p21">
            <a:extLst>
              <a:ext uri="{FF2B5EF4-FFF2-40B4-BE49-F238E27FC236}">
                <a16:creationId xmlns:a16="http://schemas.microsoft.com/office/drawing/2014/main" id="{EA75813F-9CC9-4004-8DFE-8014D6E15FD3}"/>
              </a:ext>
            </a:extLst>
          </p:cNvPr>
          <p:cNvSpPr txBox="1">
            <a:spLocks/>
          </p:cNvSpPr>
          <p:nvPr/>
        </p:nvSpPr>
        <p:spPr>
          <a:xfrm>
            <a:off x="698970" y="1725071"/>
            <a:ext cx="8349165" cy="341842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000"/>
              </a:lnSpc>
              <a:spcAft>
                <a:spcPts val="800"/>
              </a:spcAft>
            </a:pPr>
            <a:r>
              <a:rPr lang="en-IN" sz="1800" b="1" i="0" dirty="0">
                <a:solidFill>
                  <a:schemeClr val="accent3"/>
                </a:solidFill>
                <a:effectLst/>
                <a:latin typeface="+mj-lt"/>
              </a:rPr>
              <a:t>Worst Case Complexity</a:t>
            </a:r>
            <a:r>
              <a:rPr lang="en-IN" sz="1800" b="1" i="0" dirty="0">
                <a:solidFill>
                  <a:schemeClr val="bg1"/>
                </a:solidFill>
                <a:effectLst/>
                <a:latin typeface="+mj-lt"/>
              </a:rPr>
              <a:t>:    </a:t>
            </a:r>
            <a:r>
              <a:rPr lang="en-IN" sz="1800" i="0" dirty="0">
                <a:solidFill>
                  <a:schemeClr val="bg1"/>
                </a:solidFill>
                <a:effectLst/>
                <a:latin typeface="+mj-lt"/>
              </a:rPr>
              <a:t>O(n^2)</a:t>
            </a:r>
          </a:p>
          <a:p>
            <a:pPr>
              <a:lnSpc>
                <a:spcPct val="107000"/>
              </a:lnSpc>
              <a:spcAft>
                <a:spcPts val="800"/>
              </a:spcAft>
            </a:pPr>
            <a:endParaRPr lang="en-IN" sz="1800" b="1" dirty="0">
              <a:solidFill>
                <a:schemeClr val="bg1"/>
              </a:solidFill>
              <a:latin typeface="+mj-lt"/>
            </a:endParaRPr>
          </a:p>
          <a:p>
            <a:pPr>
              <a:lnSpc>
                <a:spcPct val="107000"/>
              </a:lnSpc>
              <a:spcAft>
                <a:spcPts val="800"/>
              </a:spcAft>
            </a:pPr>
            <a:r>
              <a:rPr lang="en-IN" sz="1800" b="1" dirty="0">
                <a:solidFill>
                  <a:srgbClr val="92D050"/>
                </a:solidFill>
                <a:latin typeface="+mj-lt"/>
              </a:rPr>
              <a:t>Best</a:t>
            </a:r>
            <a:r>
              <a:rPr lang="en-IN" sz="1800" b="1" i="0" dirty="0">
                <a:solidFill>
                  <a:srgbClr val="92D050"/>
                </a:solidFill>
                <a:effectLst/>
                <a:latin typeface="+mj-lt"/>
              </a:rPr>
              <a:t> Case Complexity</a:t>
            </a:r>
            <a:r>
              <a:rPr lang="en-IN" sz="1800" b="1" i="0" dirty="0">
                <a:solidFill>
                  <a:schemeClr val="bg1"/>
                </a:solidFill>
                <a:effectLst/>
                <a:latin typeface="+mj-lt"/>
              </a:rPr>
              <a:t>:       </a:t>
            </a:r>
            <a:r>
              <a:rPr lang="en-IN" sz="1800" i="0" dirty="0">
                <a:solidFill>
                  <a:schemeClr val="bg1"/>
                </a:solidFill>
                <a:effectLst/>
                <a:latin typeface="+mj-lt"/>
              </a:rPr>
              <a:t>O(n)</a:t>
            </a:r>
          </a:p>
          <a:p>
            <a:pPr>
              <a:lnSpc>
                <a:spcPct val="107000"/>
              </a:lnSpc>
              <a:spcAft>
                <a:spcPts val="800"/>
              </a:spcAft>
            </a:pPr>
            <a:endParaRPr lang="en-IN" sz="1800" b="1" i="0" dirty="0">
              <a:solidFill>
                <a:schemeClr val="accent3">
                  <a:lumMod val="60000"/>
                  <a:lumOff val="40000"/>
                </a:schemeClr>
              </a:solidFill>
              <a:effectLst/>
              <a:latin typeface="+mj-lt"/>
            </a:endParaRPr>
          </a:p>
          <a:p>
            <a:pPr>
              <a:lnSpc>
                <a:spcPct val="107000"/>
              </a:lnSpc>
              <a:spcAft>
                <a:spcPts val="800"/>
              </a:spcAft>
            </a:pPr>
            <a:r>
              <a:rPr lang="en-IN" sz="1800" b="1" dirty="0">
                <a:solidFill>
                  <a:schemeClr val="accent3">
                    <a:lumMod val="60000"/>
                    <a:lumOff val="40000"/>
                  </a:schemeClr>
                </a:solidFill>
                <a:latin typeface="+mj-lt"/>
              </a:rPr>
              <a:t>Average</a:t>
            </a:r>
            <a:r>
              <a:rPr lang="en-IN" sz="1800" b="1" i="0" dirty="0">
                <a:solidFill>
                  <a:schemeClr val="accent3">
                    <a:lumMod val="60000"/>
                    <a:lumOff val="40000"/>
                  </a:schemeClr>
                </a:solidFill>
                <a:effectLst/>
                <a:latin typeface="+mj-lt"/>
              </a:rPr>
              <a:t> Case Complexity</a:t>
            </a:r>
            <a:r>
              <a:rPr lang="en-IN" sz="1800" b="1" i="0" dirty="0">
                <a:solidFill>
                  <a:schemeClr val="bg1"/>
                </a:solidFill>
                <a:effectLst/>
                <a:latin typeface="+mj-lt"/>
              </a:rPr>
              <a:t>:  </a:t>
            </a:r>
            <a:r>
              <a:rPr lang="en-IN" sz="1800" i="0" dirty="0">
                <a:solidFill>
                  <a:schemeClr val="bg1"/>
                </a:solidFill>
                <a:effectLst/>
                <a:latin typeface="+mj-lt"/>
              </a:rPr>
              <a:t>O(n^2)</a:t>
            </a:r>
          </a:p>
          <a:p>
            <a:pPr>
              <a:lnSpc>
                <a:spcPct val="107000"/>
              </a:lnSpc>
              <a:spcAft>
                <a:spcPts val="800"/>
              </a:spcAft>
            </a:pPr>
            <a:endParaRPr lang="en-IN" sz="2000" b="1" i="0" dirty="0">
              <a:solidFill>
                <a:schemeClr val="bg1"/>
              </a:solidFill>
              <a:effectLst/>
              <a:latin typeface="euclid_circular_a"/>
            </a:endParaRPr>
          </a:p>
          <a:p>
            <a:pPr>
              <a:lnSpc>
                <a:spcPct val="107000"/>
              </a:lnSpc>
              <a:spcAft>
                <a:spcPts val="800"/>
              </a:spcAft>
            </a:pPr>
            <a:endParaRPr lang="en-IN" sz="2000" b="1" dirty="0">
              <a:solidFill>
                <a:schemeClr val="bg1"/>
              </a:solidFill>
              <a:latin typeface="euclid_circular_a"/>
            </a:endParaRPr>
          </a:p>
          <a:p>
            <a:pPr>
              <a:lnSpc>
                <a:spcPct val="107000"/>
              </a:lnSpc>
              <a:spcAft>
                <a:spcPts val="800"/>
              </a:spcAft>
            </a:pPr>
            <a:endParaRPr lang="en-IN" sz="1600" dirty="0">
              <a:solidFill>
                <a:schemeClr val="bg1"/>
              </a:solidFill>
              <a:latin typeface="+mj-lt"/>
            </a:endParaRPr>
          </a:p>
        </p:txBody>
      </p:sp>
      <p:sp>
        <p:nvSpPr>
          <p:cNvPr id="14" name="Rectangle 3">
            <a:extLst>
              <a:ext uri="{FF2B5EF4-FFF2-40B4-BE49-F238E27FC236}">
                <a16:creationId xmlns:a16="http://schemas.microsoft.com/office/drawing/2014/main" id="{AE7AD08D-C0EE-4EA8-B672-35519F8162D0}"/>
              </a:ext>
            </a:extLst>
          </p:cNvPr>
          <p:cNvSpPr>
            <a:spLocks noChangeArrowheads="1"/>
          </p:cNvSpPr>
          <p:nvPr/>
        </p:nvSpPr>
        <p:spPr bwMode="auto">
          <a:xfrm>
            <a:off x="0" y="51640"/>
            <a:ext cx="65" cy="353919"/>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379642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17"/>
        <p:cNvGrpSpPr/>
        <p:nvPr/>
      </p:nvGrpSpPr>
      <p:grpSpPr>
        <a:xfrm>
          <a:off x="0" y="0"/>
          <a:ext cx="0" cy="0"/>
          <a:chOff x="0" y="0"/>
          <a:chExt cx="0" cy="0"/>
        </a:xfrm>
      </p:grpSpPr>
      <p:sp>
        <p:nvSpPr>
          <p:cNvPr id="218" name="Google Shape;218;p22"/>
          <p:cNvSpPr txBox="1">
            <a:spLocks noGrp="1"/>
          </p:cNvSpPr>
          <p:nvPr>
            <p:ph type="title"/>
          </p:nvPr>
        </p:nvSpPr>
        <p:spPr>
          <a:xfrm>
            <a:off x="698970" y="573008"/>
            <a:ext cx="7010100" cy="5681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800" dirty="0">
                <a:solidFill>
                  <a:schemeClr val="bg1"/>
                </a:solidFill>
              </a:rPr>
              <a:t>Merge Sort</a:t>
            </a:r>
            <a:endParaRPr sz="2800" dirty="0"/>
          </a:p>
        </p:txBody>
      </p:sp>
      <p:sp>
        <p:nvSpPr>
          <p:cNvPr id="10" name="Google Shape;207;p21">
            <a:extLst>
              <a:ext uri="{FF2B5EF4-FFF2-40B4-BE49-F238E27FC236}">
                <a16:creationId xmlns:a16="http://schemas.microsoft.com/office/drawing/2014/main" id="{EA75813F-9CC9-4004-8DFE-8014D6E15FD3}"/>
              </a:ext>
            </a:extLst>
          </p:cNvPr>
          <p:cNvSpPr txBox="1">
            <a:spLocks/>
          </p:cNvSpPr>
          <p:nvPr/>
        </p:nvSpPr>
        <p:spPr>
          <a:xfrm>
            <a:off x="698970" y="1525968"/>
            <a:ext cx="8349165" cy="341842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000"/>
              </a:lnSpc>
              <a:spcAft>
                <a:spcPts val="800"/>
              </a:spcAft>
            </a:pPr>
            <a:r>
              <a:rPr lang="en-IN" altLang="en-US" sz="1600" dirty="0">
                <a:solidFill>
                  <a:schemeClr val="bg1"/>
                </a:solidFill>
                <a:latin typeface="+mj-lt"/>
              </a:rPr>
              <a:t>It is a divide and conqueror algorithm, with advantage of ease of merging lists with new sorted lists.</a:t>
            </a:r>
          </a:p>
          <a:p>
            <a:pPr>
              <a:lnSpc>
                <a:spcPct val="107000"/>
              </a:lnSpc>
              <a:spcAft>
                <a:spcPts val="800"/>
              </a:spcAft>
            </a:pPr>
            <a:r>
              <a:rPr lang="en-IN" altLang="en-US" sz="1600" dirty="0">
                <a:solidFill>
                  <a:schemeClr val="bg1"/>
                </a:solidFill>
                <a:latin typeface="+mj-lt"/>
              </a:rPr>
              <a:t>Merge sort uses the following three steps to sort a array list:</a:t>
            </a:r>
          </a:p>
          <a:p>
            <a:pPr>
              <a:lnSpc>
                <a:spcPct val="107000"/>
              </a:lnSpc>
              <a:spcAft>
                <a:spcPts val="800"/>
              </a:spcAft>
            </a:pPr>
            <a:r>
              <a:rPr lang="en-IN" altLang="en-US" sz="1600" dirty="0">
                <a:solidFill>
                  <a:schemeClr val="bg1"/>
                </a:solidFill>
                <a:latin typeface="+mj-lt"/>
              </a:rPr>
              <a:t>1. Divide : if size of array is greater than 1, then split it into two equal half size sub arrays.</a:t>
            </a:r>
          </a:p>
          <a:p>
            <a:pPr>
              <a:lnSpc>
                <a:spcPct val="107000"/>
              </a:lnSpc>
              <a:spcAft>
                <a:spcPts val="800"/>
              </a:spcAft>
            </a:pPr>
            <a:r>
              <a:rPr lang="en-IN" altLang="en-US" sz="1600" dirty="0">
                <a:solidFill>
                  <a:schemeClr val="bg1"/>
                </a:solidFill>
                <a:latin typeface="+mj-lt"/>
              </a:rPr>
              <a:t>2. Conquer: sort both sub arrays by recursion.</a:t>
            </a:r>
          </a:p>
          <a:p>
            <a:pPr>
              <a:lnSpc>
                <a:spcPct val="107000"/>
              </a:lnSpc>
              <a:spcAft>
                <a:spcPts val="800"/>
              </a:spcAft>
            </a:pPr>
            <a:r>
              <a:rPr lang="en-IN" altLang="en-US" sz="1600" dirty="0">
                <a:solidFill>
                  <a:schemeClr val="bg1"/>
                </a:solidFill>
                <a:latin typeface="+mj-lt"/>
              </a:rPr>
              <a:t>3. Merging : Combine both sorted sub arrays into original size array. This will gives a complete sorted array.</a:t>
            </a:r>
          </a:p>
          <a:p>
            <a:pPr>
              <a:lnSpc>
                <a:spcPct val="107000"/>
              </a:lnSpc>
              <a:spcAft>
                <a:spcPts val="800"/>
              </a:spcAft>
            </a:pPr>
            <a:r>
              <a:rPr lang="en-IN" altLang="en-US" sz="1600" dirty="0">
                <a:solidFill>
                  <a:schemeClr val="bg1"/>
                </a:solidFill>
                <a:latin typeface="+mj-lt"/>
              </a:rPr>
              <a:t>Merge sort is more suitable for large and worst case, but it uses more memory as compare to other divide and conqueror algorithms.</a:t>
            </a:r>
            <a:endParaRPr lang="en-IN" sz="1600" dirty="0">
              <a:solidFill>
                <a:schemeClr val="bg1"/>
              </a:solidFill>
              <a:latin typeface="+mj-lt"/>
            </a:endParaRPr>
          </a:p>
        </p:txBody>
      </p:sp>
      <p:sp>
        <p:nvSpPr>
          <p:cNvPr id="14" name="Rectangle 3">
            <a:extLst>
              <a:ext uri="{FF2B5EF4-FFF2-40B4-BE49-F238E27FC236}">
                <a16:creationId xmlns:a16="http://schemas.microsoft.com/office/drawing/2014/main" id="{AE7AD08D-C0EE-4EA8-B672-35519F8162D0}"/>
              </a:ext>
            </a:extLst>
          </p:cNvPr>
          <p:cNvSpPr>
            <a:spLocks noChangeArrowheads="1"/>
          </p:cNvSpPr>
          <p:nvPr/>
        </p:nvSpPr>
        <p:spPr bwMode="auto">
          <a:xfrm>
            <a:off x="0" y="51640"/>
            <a:ext cx="65" cy="353919"/>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252354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17"/>
        <p:cNvGrpSpPr/>
        <p:nvPr/>
      </p:nvGrpSpPr>
      <p:grpSpPr>
        <a:xfrm>
          <a:off x="0" y="0"/>
          <a:ext cx="0" cy="0"/>
          <a:chOff x="0" y="0"/>
          <a:chExt cx="0" cy="0"/>
        </a:xfrm>
      </p:grpSpPr>
      <p:sp>
        <p:nvSpPr>
          <p:cNvPr id="218" name="Google Shape;218;p22"/>
          <p:cNvSpPr txBox="1">
            <a:spLocks noGrp="1"/>
          </p:cNvSpPr>
          <p:nvPr>
            <p:ph type="title"/>
          </p:nvPr>
        </p:nvSpPr>
        <p:spPr>
          <a:xfrm>
            <a:off x="698970" y="602505"/>
            <a:ext cx="7010100" cy="5681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800" dirty="0">
                <a:solidFill>
                  <a:schemeClr val="bg1"/>
                </a:solidFill>
              </a:rPr>
              <a:t>Merge Sort - Algorithm</a:t>
            </a:r>
            <a:endParaRPr sz="2800" dirty="0"/>
          </a:p>
        </p:txBody>
      </p:sp>
      <p:sp>
        <p:nvSpPr>
          <p:cNvPr id="14" name="Rectangle 3">
            <a:extLst>
              <a:ext uri="{FF2B5EF4-FFF2-40B4-BE49-F238E27FC236}">
                <a16:creationId xmlns:a16="http://schemas.microsoft.com/office/drawing/2014/main" id="{AE7AD08D-C0EE-4EA8-B672-35519F8162D0}"/>
              </a:ext>
            </a:extLst>
          </p:cNvPr>
          <p:cNvSpPr>
            <a:spLocks noChangeArrowheads="1"/>
          </p:cNvSpPr>
          <p:nvPr/>
        </p:nvSpPr>
        <p:spPr bwMode="auto">
          <a:xfrm>
            <a:off x="0" y="51640"/>
            <a:ext cx="65" cy="353919"/>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78F347CD-CCD3-4160-BF9D-B74C51A2AC7E}"/>
              </a:ext>
            </a:extLst>
          </p:cNvPr>
          <p:cNvSpPr txBox="1"/>
          <p:nvPr/>
        </p:nvSpPr>
        <p:spPr>
          <a:xfrm>
            <a:off x="1319980" y="1748530"/>
            <a:ext cx="4572000" cy="2644378"/>
          </a:xfrm>
          <a:prstGeom prst="rect">
            <a:avLst/>
          </a:prstGeom>
          <a:solidFill>
            <a:schemeClr val="bg1">
              <a:lumMod val="50000"/>
            </a:schemeClr>
          </a:solidFill>
        </p:spPr>
        <p:txBody>
          <a:bodyPr wrap="square">
            <a:spAutoFit/>
          </a:bodyPr>
          <a:lstStyle/>
          <a:p>
            <a:pPr>
              <a:lnSpc>
                <a:spcPct val="107000"/>
              </a:lnSpc>
              <a:spcAft>
                <a:spcPts val="800"/>
              </a:spcAft>
            </a:pP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MergeSort</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 p, r):</a:t>
            </a:r>
          </a:p>
          <a:p>
            <a:pPr>
              <a:lnSpc>
                <a:spcPct val="107000"/>
              </a:lnSpc>
              <a:spcAft>
                <a:spcPts val="800"/>
              </a:spcAft>
            </a:pP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if p &gt; r </a:t>
            </a:r>
          </a:p>
          <a:p>
            <a:pPr>
              <a:lnSpc>
                <a:spcPct val="107000"/>
              </a:lnSpc>
              <a:spcAft>
                <a:spcPts val="800"/>
              </a:spcAft>
            </a:pP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return</a:t>
            </a:r>
          </a:p>
          <a:p>
            <a:pPr>
              <a:lnSpc>
                <a:spcPct val="107000"/>
              </a:lnSpc>
              <a:spcAft>
                <a:spcPts val="800"/>
              </a:spcAft>
            </a:pP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q = (</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p+r</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p>
            <a:pPr>
              <a:lnSpc>
                <a:spcPct val="107000"/>
              </a:lnSpc>
              <a:spcAft>
                <a:spcPts val="800"/>
              </a:spcAft>
            </a:pP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mergeSort</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 p, q)</a:t>
            </a:r>
          </a:p>
          <a:p>
            <a:pPr>
              <a:lnSpc>
                <a:spcPct val="107000"/>
              </a:lnSpc>
              <a:spcAft>
                <a:spcPts val="800"/>
              </a:spcAft>
            </a:pP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mergeSort</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 q+1, r)</a:t>
            </a:r>
          </a:p>
          <a:p>
            <a:pPr>
              <a:lnSpc>
                <a:spcPct val="107000"/>
              </a:lnSpc>
              <a:spcAft>
                <a:spcPts val="800"/>
              </a:spcAft>
            </a:pP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merge(A, p, q, r)</a:t>
            </a:r>
          </a:p>
          <a:p>
            <a:pPr>
              <a:lnSpc>
                <a:spcPct val="107000"/>
              </a:lnSpc>
              <a:spcAft>
                <a:spcPts val="800"/>
              </a:spcAft>
            </a:pPr>
            <a:endPar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624951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17"/>
        <p:cNvGrpSpPr/>
        <p:nvPr/>
      </p:nvGrpSpPr>
      <p:grpSpPr>
        <a:xfrm>
          <a:off x="0" y="0"/>
          <a:ext cx="0" cy="0"/>
          <a:chOff x="0" y="0"/>
          <a:chExt cx="0" cy="0"/>
        </a:xfrm>
      </p:grpSpPr>
      <p:sp>
        <p:nvSpPr>
          <p:cNvPr id="218" name="Google Shape;218;p22"/>
          <p:cNvSpPr txBox="1">
            <a:spLocks noGrp="1"/>
          </p:cNvSpPr>
          <p:nvPr>
            <p:ph type="title"/>
          </p:nvPr>
        </p:nvSpPr>
        <p:spPr>
          <a:xfrm>
            <a:off x="698970" y="573008"/>
            <a:ext cx="7010100" cy="5681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800" dirty="0">
                <a:solidFill>
                  <a:schemeClr val="bg1"/>
                </a:solidFill>
              </a:rPr>
              <a:t>Merge Sort – Time Complexities</a:t>
            </a:r>
            <a:endParaRPr sz="2800" dirty="0"/>
          </a:p>
        </p:txBody>
      </p:sp>
      <p:sp>
        <p:nvSpPr>
          <p:cNvPr id="10" name="Google Shape;207;p21">
            <a:extLst>
              <a:ext uri="{FF2B5EF4-FFF2-40B4-BE49-F238E27FC236}">
                <a16:creationId xmlns:a16="http://schemas.microsoft.com/office/drawing/2014/main" id="{EA75813F-9CC9-4004-8DFE-8014D6E15FD3}"/>
              </a:ext>
            </a:extLst>
          </p:cNvPr>
          <p:cNvSpPr txBox="1">
            <a:spLocks/>
          </p:cNvSpPr>
          <p:nvPr/>
        </p:nvSpPr>
        <p:spPr>
          <a:xfrm>
            <a:off x="698970" y="1725071"/>
            <a:ext cx="8349165" cy="341842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000"/>
              </a:lnSpc>
              <a:spcAft>
                <a:spcPts val="800"/>
              </a:spcAft>
            </a:pPr>
            <a:r>
              <a:rPr lang="en-IN" sz="1800" b="1" i="0" dirty="0">
                <a:solidFill>
                  <a:schemeClr val="accent3"/>
                </a:solidFill>
                <a:effectLst/>
                <a:latin typeface="+mj-lt"/>
              </a:rPr>
              <a:t>Worst Case Complexity</a:t>
            </a:r>
            <a:r>
              <a:rPr lang="en-IN" sz="1800" b="1" i="0" dirty="0">
                <a:solidFill>
                  <a:schemeClr val="bg1"/>
                </a:solidFill>
                <a:effectLst/>
                <a:latin typeface="+mj-lt"/>
              </a:rPr>
              <a:t>:    </a:t>
            </a:r>
            <a:r>
              <a:rPr lang="en-IN" sz="1800" i="0" dirty="0">
                <a:solidFill>
                  <a:schemeClr val="bg1"/>
                </a:solidFill>
                <a:effectLst/>
                <a:latin typeface="+mj-lt"/>
              </a:rPr>
              <a:t>O(n * </a:t>
            </a:r>
            <a:r>
              <a:rPr lang="en-IN" sz="1800" dirty="0">
                <a:solidFill>
                  <a:schemeClr val="bg1"/>
                </a:solidFill>
                <a:latin typeface="+mj-lt"/>
              </a:rPr>
              <a:t>log n</a:t>
            </a:r>
            <a:r>
              <a:rPr lang="en-IN" sz="1800" i="0" dirty="0">
                <a:solidFill>
                  <a:schemeClr val="bg1"/>
                </a:solidFill>
                <a:effectLst/>
                <a:latin typeface="+mj-lt"/>
              </a:rPr>
              <a:t>)</a:t>
            </a:r>
          </a:p>
          <a:p>
            <a:pPr>
              <a:lnSpc>
                <a:spcPct val="107000"/>
              </a:lnSpc>
              <a:spcAft>
                <a:spcPts val="800"/>
              </a:spcAft>
            </a:pPr>
            <a:endParaRPr lang="en-IN" sz="1800" b="1" dirty="0">
              <a:solidFill>
                <a:schemeClr val="bg1"/>
              </a:solidFill>
              <a:latin typeface="+mj-lt"/>
            </a:endParaRPr>
          </a:p>
          <a:p>
            <a:pPr>
              <a:lnSpc>
                <a:spcPct val="107000"/>
              </a:lnSpc>
              <a:spcAft>
                <a:spcPts val="800"/>
              </a:spcAft>
            </a:pPr>
            <a:r>
              <a:rPr lang="en-IN" sz="1800" b="1" dirty="0">
                <a:solidFill>
                  <a:srgbClr val="92D050"/>
                </a:solidFill>
                <a:latin typeface="+mj-lt"/>
              </a:rPr>
              <a:t>Best</a:t>
            </a:r>
            <a:r>
              <a:rPr lang="en-IN" sz="1800" b="1" i="0" dirty="0">
                <a:solidFill>
                  <a:srgbClr val="92D050"/>
                </a:solidFill>
                <a:effectLst/>
                <a:latin typeface="+mj-lt"/>
              </a:rPr>
              <a:t> Case Complexity</a:t>
            </a:r>
            <a:r>
              <a:rPr lang="en-IN" sz="1800" b="1" i="0" dirty="0">
                <a:solidFill>
                  <a:schemeClr val="bg1"/>
                </a:solidFill>
                <a:effectLst/>
                <a:latin typeface="+mj-lt"/>
              </a:rPr>
              <a:t>:       </a:t>
            </a:r>
            <a:r>
              <a:rPr lang="en-IN" sz="1800" i="0" dirty="0">
                <a:solidFill>
                  <a:schemeClr val="bg1"/>
                </a:solidFill>
                <a:effectLst/>
                <a:latin typeface="+mj-lt"/>
              </a:rPr>
              <a:t>O(n * </a:t>
            </a:r>
            <a:r>
              <a:rPr lang="en-IN" sz="1800" dirty="0">
                <a:solidFill>
                  <a:schemeClr val="bg1"/>
                </a:solidFill>
                <a:latin typeface="+mj-lt"/>
              </a:rPr>
              <a:t>log n</a:t>
            </a:r>
            <a:r>
              <a:rPr lang="en-IN" sz="1800" i="0" dirty="0">
                <a:solidFill>
                  <a:schemeClr val="bg1"/>
                </a:solidFill>
                <a:effectLst/>
                <a:latin typeface="+mj-lt"/>
              </a:rPr>
              <a:t>)</a:t>
            </a:r>
          </a:p>
          <a:p>
            <a:pPr>
              <a:lnSpc>
                <a:spcPct val="107000"/>
              </a:lnSpc>
              <a:spcAft>
                <a:spcPts val="800"/>
              </a:spcAft>
            </a:pPr>
            <a:endParaRPr lang="en-IN" sz="1800" b="1" i="0" dirty="0">
              <a:solidFill>
                <a:schemeClr val="accent3">
                  <a:lumMod val="60000"/>
                  <a:lumOff val="40000"/>
                </a:schemeClr>
              </a:solidFill>
              <a:effectLst/>
              <a:latin typeface="+mj-lt"/>
            </a:endParaRPr>
          </a:p>
          <a:p>
            <a:pPr>
              <a:lnSpc>
                <a:spcPct val="107000"/>
              </a:lnSpc>
              <a:spcAft>
                <a:spcPts val="800"/>
              </a:spcAft>
            </a:pPr>
            <a:r>
              <a:rPr lang="en-IN" sz="1800" b="1" dirty="0">
                <a:solidFill>
                  <a:schemeClr val="accent3">
                    <a:lumMod val="60000"/>
                    <a:lumOff val="40000"/>
                  </a:schemeClr>
                </a:solidFill>
                <a:latin typeface="+mj-lt"/>
              </a:rPr>
              <a:t>Average</a:t>
            </a:r>
            <a:r>
              <a:rPr lang="en-IN" sz="1800" b="1" i="0" dirty="0">
                <a:solidFill>
                  <a:schemeClr val="accent3">
                    <a:lumMod val="60000"/>
                    <a:lumOff val="40000"/>
                  </a:schemeClr>
                </a:solidFill>
                <a:effectLst/>
                <a:latin typeface="+mj-lt"/>
              </a:rPr>
              <a:t> Case Complexity</a:t>
            </a:r>
            <a:r>
              <a:rPr lang="en-IN" sz="1800" b="1" i="0" dirty="0">
                <a:solidFill>
                  <a:schemeClr val="bg1"/>
                </a:solidFill>
                <a:effectLst/>
                <a:latin typeface="+mj-lt"/>
              </a:rPr>
              <a:t>:  </a:t>
            </a:r>
            <a:r>
              <a:rPr lang="en-IN" sz="1800" i="0" dirty="0">
                <a:solidFill>
                  <a:schemeClr val="bg1"/>
                </a:solidFill>
                <a:effectLst/>
                <a:latin typeface="+mj-lt"/>
              </a:rPr>
              <a:t>O(n * </a:t>
            </a:r>
            <a:r>
              <a:rPr lang="en-IN" sz="1800" dirty="0">
                <a:solidFill>
                  <a:schemeClr val="bg1"/>
                </a:solidFill>
                <a:latin typeface="+mj-lt"/>
              </a:rPr>
              <a:t>log n</a:t>
            </a:r>
            <a:r>
              <a:rPr lang="en-IN" sz="1800" i="0" dirty="0">
                <a:solidFill>
                  <a:schemeClr val="bg1"/>
                </a:solidFill>
                <a:effectLst/>
                <a:latin typeface="+mj-lt"/>
              </a:rPr>
              <a:t>)</a:t>
            </a:r>
          </a:p>
          <a:p>
            <a:pPr>
              <a:lnSpc>
                <a:spcPct val="107000"/>
              </a:lnSpc>
              <a:spcAft>
                <a:spcPts val="800"/>
              </a:spcAft>
            </a:pPr>
            <a:endParaRPr lang="en-IN" sz="2000" b="1" i="0" dirty="0">
              <a:solidFill>
                <a:schemeClr val="bg1"/>
              </a:solidFill>
              <a:effectLst/>
              <a:latin typeface="euclid_circular_a"/>
            </a:endParaRPr>
          </a:p>
          <a:p>
            <a:pPr>
              <a:lnSpc>
                <a:spcPct val="107000"/>
              </a:lnSpc>
              <a:spcAft>
                <a:spcPts val="800"/>
              </a:spcAft>
            </a:pPr>
            <a:endParaRPr lang="en-IN" sz="2000" b="1" dirty="0">
              <a:solidFill>
                <a:schemeClr val="bg1"/>
              </a:solidFill>
              <a:latin typeface="euclid_circular_a"/>
            </a:endParaRPr>
          </a:p>
          <a:p>
            <a:pPr>
              <a:lnSpc>
                <a:spcPct val="107000"/>
              </a:lnSpc>
              <a:spcAft>
                <a:spcPts val="800"/>
              </a:spcAft>
            </a:pPr>
            <a:endParaRPr lang="en-IN" sz="1600" dirty="0">
              <a:solidFill>
                <a:schemeClr val="bg1"/>
              </a:solidFill>
              <a:latin typeface="+mj-lt"/>
            </a:endParaRPr>
          </a:p>
        </p:txBody>
      </p:sp>
      <p:sp>
        <p:nvSpPr>
          <p:cNvPr id="14" name="Rectangle 3">
            <a:extLst>
              <a:ext uri="{FF2B5EF4-FFF2-40B4-BE49-F238E27FC236}">
                <a16:creationId xmlns:a16="http://schemas.microsoft.com/office/drawing/2014/main" id="{AE7AD08D-C0EE-4EA8-B672-35519F8162D0}"/>
              </a:ext>
            </a:extLst>
          </p:cNvPr>
          <p:cNvSpPr>
            <a:spLocks noChangeArrowheads="1"/>
          </p:cNvSpPr>
          <p:nvPr/>
        </p:nvSpPr>
        <p:spPr bwMode="auto">
          <a:xfrm>
            <a:off x="0" y="51640"/>
            <a:ext cx="65" cy="353919"/>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43679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dirty="0"/>
              <a:t>Aim</a:t>
            </a:r>
            <a:endParaRPr sz="2800" dirty="0"/>
          </a:p>
        </p:txBody>
      </p:sp>
      <p:sp>
        <p:nvSpPr>
          <p:cNvPr id="199" name="Google Shape;199;p20"/>
          <p:cNvSpPr txBox="1">
            <a:spLocks noGrp="1"/>
          </p:cNvSpPr>
          <p:nvPr>
            <p:ph type="body" idx="1"/>
          </p:nvPr>
        </p:nvSpPr>
        <p:spPr>
          <a:xfrm>
            <a:off x="1295325" y="2078874"/>
            <a:ext cx="7122900" cy="1628345"/>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IN" sz="2400" dirty="0">
                <a:solidFill>
                  <a:srgbClr val="000000"/>
                </a:solidFill>
                <a:latin typeface="Arial" panose="020B0604020202020204" pitchFamily="34" charset="0"/>
              </a:rPr>
              <a:t>To create a</a:t>
            </a:r>
            <a:r>
              <a:rPr lang="en-IN" sz="2400" b="0" i="0" dirty="0">
                <a:solidFill>
                  <a:srgbClr val="000000"/>
                </a:solidFill>
                <a:effectLst/>
                <a:latin typeface="Arial" panose="020B0604020202020204" pitchFamily="34" charset="0"/>
              </a:rPr>
              <a:t> GUI program which visualize, analyse and compare all the data sorting algorithms</a:t>
            </a:r>
            <a:br>
              <a:rPr lang="en-US" sz="2000" dirty="0"/>
            </a:br>
            <a:endParaRPr sz="1400" dirty="0"/>
          </a:p>
        </p:txBody>
      </p:sp>
    </p:spTree>
    <p:extLst>
      <p:ext uri="{BB962C8B-B14F-4D97-AF65-F5344CB8AC3E}">
        <p14:creationId xmlns:p14="http://schemas.microsoft.com/office/powerpoint/2010/main" val="32347724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17"/>
        <p:cNvGrpSpPr/>
        <p:nvPr/>
      </p:nvGrpSpPr>
      <p:grpSpPr>
        <a:xfrm>
          <a:off x="0" y="0"/>
          <a:ext cx="0" cy="0"/>
          <a:chOff x="0" y="0"/>
          <a:chExt cx="0" cy="0"/>
        </a:xfrm>
      </p:grpSpPr>
      <p:sp>
        <p:nvSpPr>
          <p:cNvPr id="218" name="Google Shape;218;p22"/>
          <p:cNvSpPr txBox="1">
            <a:spLocks noGrp="1"/>
          </p:cNvSpPr>
          <p:nvPr>
            <p:ph type="title"/>
          </p:nvPr>
        </p:nvSpPr>
        <p:spPr>
          <a:xfrm>
            <a:off x="698970" y="573008"/>
            <a:ext cx="7010100" cy="5681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800" dirty="0">
                <a:solidFill>
                  <a:schemeClr val="bg1"/>
                </a:solidFill>
              </a:rPr>
              <a:t>Quick Sort</a:t>
            </a:r>
            <a:endParaRPr sz="2800" dirty="0"/>
          </a:p>
        </p:txBody>
      </p:sp>
      <p:sp>
        <p:nvSpPr>
          <p:cNvPr id="10" name="Google Shape;207;p21">
            <a:extLst>
              <a:ext uri="{FF2B5EF4-FFF2-40B4-BE49-F238E27FC236}">
                <a16:creationId xmlns:a16="http://schemas.microsoft.com/office/drawing/2014/main" id="{EA75813F-9CC9-4004-8DFE-8014D6E15FD3}"/>
              </a:ext>
            </a:extLst>
          </p:cNvPr>
          <p:cNvSpPr txBox="1">
            <a:spLocks/>
          </p:cNvSpPr>
          <p:nvPr/>
        </p:nvSpPr>
        <p:spPr>
          <a:xfrm>
            <a:off x="698970" y="1725071"/>
            <a:ext cx="7633869" cy="341842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000"/>
              </a:lnSpc>
              <a:spcAft>
                <a:spcPts val="800"/>
              </a:spcAft>
            </a:pPr>
            <a:r>
              <a:rPr lang="en-IN" altLang="en-US" sz="1600" dirty="0">
                <a:solidFill>
                  <a:schemeClr val="bg1"/>
                </a:solidFill>
                <a:latin typeface="+mj-lt"/>
              </a:rPr>
              <a:t>Quick sort is a divide and conqueror algorithm uses recursion to sort the data. It is also called a comparison sort. It uses a programmer selected pivot to sort the data list. Quick Sort Algorithm is divided into two parts: </a:t>
            </a:r>
          </a:p>
          <a:p>
            <a:pPr>
              <a:lnSpc>
                <a:spcPct val="107000"/>
              </a:lnSpc>
              <a:spcAft>
                <a:spcPts val="800"/>
              </a:spcAft>
            </a:pPr>
            <a:r>
              <a:rPr lang="en-IN" altLang="en-US" sz="1600" dirty="0">
                <a:solidFill>
                  <a:schemeClr val="bg1"/>
                </a:solidFill>
                <a:latin typeface="+mj-lt"/>
              </a:rPr>
              <a:t>First part is a procedure QUICK to use the reduction steps of the algorithm.</a:t>
            </a:r>
          </a:p>
          <a:p>
            <a:pPr>
              <a:lnSpc>
                <a:spcPct val="107000"/>
              </a:lnSpc>
              <a:spcAft>
                <a:spcPts val="800"/>
              </a:spcAft>
            </a:pPr>
            <a:r>
              <a:rPr lang="en-IN" altLang="en-US" sz="1600" dirty="0">
                <a:solidFill>
                  <a:schemeClr val="bg1"/>
                </a:solidFill>
                <a:latin typeface="+mj-lt"/>
              </a:rPr>
              <a:t>Second part uses the QUICK procedure to sort the elements in the array list. </a:t>
            </a:r>
            <a:endParaRPr lang="en-IN" sz="1600" dirty="0">
              <a:solidFill>
                <a:schemeClr val="bg1"/>
              </a:solidFill>
              <a:latin typeface="+mj-lt"/>
            </a:endParaRPr>
          </a:p>
        </p:txBody>
      </p:sp>
      <p:sp>
        <p:nvSpPr>
          <p:cNvPr id="14" name="Rectangle 3">
            <a:extLst>
              <a:ext uri="{FF2B5EF4-FFF2-40B4-BE49-F238E27FC236}">
                <a16:creationId xmlns:a16="http://schemas.microsoft.com/office/drawing/2014/main" id="{AE7AD08D-C0EE-4EA8-B672-35519F8162D0}"/>
              </a:ext>
            </a:extLst>
          </p:cNvPr>
          <p:cNvSpPr>
            <a:spLocks noChangeArrowheads="1"/>
          </p:cNvSpPr>
          <p:nvPr/>
        </p:nvSpPr>
        <p:spPr bwMode="auto">
          <a:xfrm>
            <a:off x="0" y="51640"/>
            <a:ext cx="65" cy="353919"/>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01033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17"/>
        <p:cNvGrpSpPr/>
        <p:nvPr/>
      </p:nvGrpSpPr>
      <p:grpSpPr>
        <a:xfrm>
          <a:off x="0" y="0"/>
          <a:ext cx="0" cy="0"/>
          <a:chOff x="0" y="0"/>
          <a:chExt cx="0" cy="0"/>
        </a:xfrm>
      </p:grpSpPr>
      <p:sp>
        <p:nvSpPr>
          <p:cNvPr id="218" name="Google Shape;218;p22"/>
          <p:cNvSpPr txBox="1">
            <a:spLocks noGrp="1"/>
          </p:cNvSpPr>
          <p:nvPr>
            <p:ph type="title"/>
          </p:nvPr>
        </p:nvSpPr>
        <p:spPr>
          <a:xfrm>
            <a:off x="698970" y="602505"/>
            <a:ext cx="7010100" cy="5681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800" dirty="0">
                <a:solidFill>
                  <a:schemeClr val="bg1"/>
                </a:solidFill>
              </a:rPr>
              <a:t>Quick Sort - Algorithm</a:t>
            </a:r>
            <a:endParaRPr sz="2800" dirty="0"/>
          </a:p>
        </p:txBody>
      </p:sp>
      <p:sp>
        <p:nvSpPr>
          <p:cNvPr id="14" name="Rectangle 3">
            <a:extLst>
              <a:ext uri="{FF2B5EF4-FFF2-40B4-BE49-F238E27FC236}">
                <a16:creationId xmlns:a16="http://schemas.microsoft.com/office/drawing/2014/main" id="{AE7AD08D-C0EE-4EA8-B672-35519F8162D0}"/>
              </a:ext>
            </a:extLst>
          </p:cNvPr>
          <p:cNvSpPr>
            <a:spLocks noChangeArrowheads="1"/>
          </p:cNvSpPr>
          <p:nvPr/>
        </p:nvSpPr>
        <p:spPr bwMode="auto">
          <a:xfrm>
            <a:off x="0" y="51640"/>
            <a:ext cx="65" cy="353919"/>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78F347CD-CCD3-4160-BF9D-B74C51A2AC7E}"/>
              </a:ext>
            </a:extLst>
          </p:cNvPr>
          <p:cNvSpPr txBox="1"/>
          <p:nvPr/>
        </p:nvSpPr>
        <p:spPr>
          <a:xfrm>
            <a:off x="258096" y="1748530"/>
            <a:ext cx="4572000" cy="2494594"/>
          </a:xfrm>
          <a:prstGeom prst="rect">
            <a:avLst/>
          </a:prstGeom>
          <a:solidFill>
            <a:schemeClr val="bg1">
              <a:lumMod val="50000"/>
            </a:schemeClr>
          </a:solidFill>
        </p:spPr>
        <p:txBody>
          <a:bodyPr wrap="square">
            <a:spAutoFit/>
          </a:bodyPr>
          <a:lstStyle/>
          <a:p>
            <a:pPr>
              <a:lnSpc>
                <a:spcPct val="107000"/>
              </a:lnSpc>
              <a:spcAft>
                <a:spcPts val="800"/>
              </a:spcAft>
            </a:pP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quickSort</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(array, </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leftmostIndex</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rightmostIndex</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if (</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leftmostIndex</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&lt; </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rightmostIndex</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pivotIndex</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&lt;- partition(</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array,leftmostIndex</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rightmostIndex</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quickSort</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(array, </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leftmostIndex</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pivotIndex</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quickSort</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(array, </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pivotIndex</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+ 1, </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rightmostIndex</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endParaRPr lang="en-IN"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8B343A14-4326-4A5A-BB42-38B5EC710CA2}"/>
              </a:ext>
            </a:extLst>
          </p:cNvPr>
          <p:cNvSpPr txBox="1"/>
          <p:nvPr/>
        </p:nvSpPr>
        <p:spPr>
          <a:xfrm>
            <a:off x="5073446" y="1563513"/>
            <a:ext cx="3812458" cy="2977482"/>
          </a:xfrm>
          <a:prstGeom prst="rect">
            <a:avLst/>
          </a:prstGeom>
          <a:solidFill>
            <a:schemeClr val="bg1">
              <a:lumMod val="50000"/>
            </a:schemeClr>
          </a:solidFill>
        </p:spPr>
        <p:txBody>
          <a:bodyPr wrap="square">
            <a:spAutoFit/>
          </a:bodyPr>
          <a:lstStyle/>
          <a:p>
            <a:pPr>
              <a:lnSpc>
                <a:spcPct val="107000"/>
              </a:lnSpc>
              <a:spcAft>
                <a:spcPts val="800"/>
              </a:spcAft>
            </a:pP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partition(array, </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leftmostIndex</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rightmostIndex</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set </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rightmostIndex</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as </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pivotIndex</a:t>
            </a:r>
            <a:endPar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storeIndex</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&lt;- </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leftmostIndex</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- 1</a:t>
            </a:r>
          </a:p>
          <a:p>
            <a:pPr>
              <a:lnSpc>
                <a:spcPct val="107000"/>
              </a:lnSpc>
              <a:spcAft>
                <a:spcPts val="800"/>
              </a:spcAft>
            </a:pP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for </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&lt;- </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leftmostIndex</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+ 1 to </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rightmostIndex</a:t>
            </a:r>
            <a:endPar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if element[</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&lt; </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pivotElement</a:t>
            </a:r>
            <a:endPar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swap element[</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and element[</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storeIndex</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storeIndex</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swap </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pivotElement</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and element[storeIndex+1]</a:t>
            </a:r>
          </a:p>
          <a:p>
            <a:pPr>
              <a:lnSpc>
                <a:spcPct val="107000"/>
              </a:lnSpc>
              <a:spcAft>
                <a:spcPts val="800"/>
              </a:spcAft>
            </a:pP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return </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storeIndex</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+ 1</a:t>
            </a:r>
          </a:p>
        </p:txBody>
      </p:sp>
    </p:spTree>
    <p:extLst>
      <p:ext uri="{BB962C8B-B14F-4D97-AF65-F5344CB8AC3E}">
        <p14:creationId xmlns:p14="http://schemas.microsoft.com/office/powerpoint/2010/main" val="1804263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17"/>
        <p:cNvGrpSpPr/>
        <p:nvPr/>
      </p:nvGrpSpPr>
      <p:grpSpPr>
        <a:xfrm>
          <a:off x="0" y="0"/>
          <a:ext cx="0" cy="0"/>
          <a:chOff x="0" y="0"/>
          <a:chExt cx="0" cy="0"/>
        </a:xfrm>
      </p:grpSpPr>
      <p:sp>
        <p:nvSpPr>
          <p:cNvPr id="218" name="Google Shape;218;p22"/>
          <p:cNvSpPr txBox="1">
            <a:spLocks noGrp="1"/>
          </p:cNvSpPr>
          <p:nvPr>
            <p:ph type="title"/>
          </p:nvPr>
        </p:nvSpPr>
        <p:spPr>
          <a:xfrm>
            <a:off x="698970" y="543511"/>
            <a:ext cx="7010100" cy="5681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800" dirty="0">
                <a:solidFill>
                  <a:schemeClr val="bg1"/>
                </a:solidFill>
              </a:rPr>
              <a:t>Quick Sort – Time Complexities</a:t>
            </a:r>
            <a:endParaRPr sz="2800" dirty="0"/>
          </a:p>
        </p:txBody>
      </p:sp>
      <p:sp>
        <p:nvSpPr>
          <p:cNvPr id="10" name="Google Shape;207;p21">
            <a:extLst>
              <a:ext uri="{FF2B5EF4-FFF2-40B4-BE49-F238E27FC236}">
                <a16:creationId xmlns:a16="http://schemas.microsoft.com/office/drawing/2014/main" id="{EA75813F-9CC9-4004-8DFE-8014D6E15FD3}"/>
              </a:ext>
            </a:extLst>
          </p:cNvPr>
          <p:cNvSpPr txBox="1">
            <a:spLocks/>
          </p:cNvSpPr>
          <p:nvPr/>
        </p:nvSpPr>
        <p:spPr>
          <a:xfrm>
            <a:off x="698970" y="1725071"/>
            <a:ext cx="8349165" cy="341842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000"/>
              </a:lnSpc>
              <a:spcAft>
                <a:spcPts val="800"/>
              </a:spcAft>
            </a:pPr>
            <a:r>
              <a:rPr lang="en-IN" sz="1800" b="1" i="0" dirty="0">
                <a:solidFill>
                  <a:schemeClr val="accent3"/>
                </a:solidFill>
                <a:effectLst/>
                <a:latin typeface="+mj-lt"/>
              </a:rPr>
              <a:t>Worst Case Complexity</a:t>
            </a:r>
            <a:r>
              <a:rPr lang="en-IN" sz="1800" b="1" i="0" dirty="0">
                <a:solidFill>
                  <a:schemeClr val="bg1"/>
                </a:solidFill>
                <a:effectLst/>
                <a:latin typeface="+mj-lt"/>
              </a:rPr>
              <a:t>:    </a:t>
            </a:r>
            <a:r>
              <a:rPr lang="en-IN" sz="1800" i="0" dirty="0">
                <a:solidFill>
                  <a:schemeClr val="bg1"/>
                </a:solidFill>
                <a:effectLst/>
                <a:latin typeface="+mj-lt"/>
              </a:rPr>
              <a:t>O(n^2)</a:t>
            </a:r>
          </a:p>
          <a:p>
            <a:pPr>
              <a:lnSpc>
                <a:spcPct val="107000"/>
              </a:lnSpc>
              <a:spcAft>
                <a:spcPts val="800"/>
              </a:spcAft>
            </a:pPr>
            <a:endParaRPr lang="en-IN" sz="1800" b="1" dirty="0">
              <a:solidFill>
                <a:schemeClr val="bg1"/>
              </a:solidFill>
              <a:latin typeface="+mj-lt"/>
            </a:endParaRPr>
          </a:p>
          <a:p>
            <a:pPr>
              <a:lnSpc>
                <a:spcPct val="107000"/>
              </a:lnSpc>
              <a:spcAft>
                <a:spcPts val="800"/>
              </a:spcAft>
            </a:pPr>
            <a:r>
              <a:rPr lang="en-IN" sz="1800" b="1" dirty="0">
                <a:solidFill>
                  <a:srgbClr val="92D050"/>
                </a:solidFill>
                <a:latin typeface="+mj-lt"/>
              </a:rPr>
              <a:t>Best</a:t>
            </a:r>
            <a:r>
              <a:rPr lang="en-IN" sz="1800" b="1" i="0" dirty="0">
                <a:solidFill>
                  <a:srgbClr val="92D050"/>
                </a:solidFill>
                <a:effectLst/>
                <a:latin typeface="+mj-lt"/>
              </a:rPr>
              <a:t> Case Complexity</a:t>
            </a:r>
            <a:r>
              <a:rPr lang="en-IN" sz="1800" b="1" i="0" dirty="0">
                <a:solidFill>
                  <a:schemeClr val="bg1"/>
                </a:solidFill>
                <a:effectLst/>
                <a:latin typeface="+mj-lt"/>
              </a:rPr>
              <a:t>:       </a:t>
            </a:r>
            <a:r>
              <a:rPr lang="en-IN" sz="1800" i="0" dirty="0">
                <a:solidFill>
                  <a:schemeClr val="bg1"/>
                </a:solidFill>
                <a:effectLst/>
                <a:latin typeface="+mj-lt"/>
              </a:rPr>
              <a:t>O(n * </a:t>
            </a:r>
            <a:r>
              <a:rPr lang="en-IN" sz="1800" dirty="0">
                <a:solidFill>
                  <a:schemeClr val="bg1"/>
                </a:solidFill>
                <a:latin typeface="+mj-lt"/>
              </a:rPr>
              <a:t>log n</a:t>
            </a:r>
            <a:r>
              <a:rPr lang="en-IN" sz="1800" i="0" dirty="0">
                <a:solidFill>
                  <a:schemeClr val="bg1"/>
                </a:solidFill>
                <a:effectLst/>
                <a:latin typeface="+mj-lt"/>
              </a:rPr>
              <a:t>)</a:t>
            </a:r>
          </a:p>
          <a:p>
            <a:pPr>
              <a:lnSpc>
                <a:spcPct val="107000"/>
              </a:lnSpc>
              <a:spcAft>
                <a:spcPts val="800"/>
              </a:spcAft>
            </a:pPr>
            <a:endParaRPr lang="en-IN" sz="1800" b="1" i="0" dirty="0">
              <a:solidFill>
                <a:schemeClr val="accent3">
                  <a:lumMod val="60000"/>
                  <a:lumOff val="40000"/>
                </a:schemeClr>
              </a:solidFill>
              <a:effectLst/>
              <a:latin typeface="+mj-lt"/>
            </a:endParaRPr>
          </a:p>
          <a:p>
            <a:pPr>
              <a:lnSpc>
                <a:spcPct val="107000"/>
              </a:lnSpc>
              <a:spcAft>
                <a:spcPts val="800"/>
              </a:spcAft>
            </a:pPr>
            <a:r>
              <a:rPr lang="en-IN" sz="1800" b="1" dirty="0">
                <a:solidFill>
                  <a:schemeClr val="accent3">
                    <a:lumMod val="60000"/>
                    <a:lumOff val="40000"/>
                  </a:schemeClr>
                </a:solidFill>
                <a:latin typeface="+mj-lt"/>
              </a:rPr>
              <a:t>Average</a:t>
            </a:r>
            <a:r>
              <a:rPr lang="en-IN" sz="1800" b="1" i="0" dirty="0">
                <a:solidFill>
                  <a:schemeClr val="accent3">
                    <a:lumMod val="60000"/>
                    <a:lumOff val="40000"/>
                  </a:schemeClr>
                </a:solidFill>
                <a:effectLst/>
                <a:latin typeface="+mj-lt"/>
              </a:rPr>
              <a:t> Case Complexity</a:t>
            </a:r>
            <a:r>
              <a:rPr lang="en-IN" sz="1800" b="1" i="0" dirty="0">
                <a:solidFill>
                  <a:schemeClr val="bg1"/>
                </a:solidFill>
                <a:effectLst/>
                <a:latin typeface="+mj-lt"/>
              </a:rPr>
              <a:t>:  </a:t>
            </a:r>
            <a:r>
              <a:rPr lang="en-IN" sz="1800" i="0" dirty="0">
                <a:solidFill>
                  <a:schemeClr val="bg1"/>
                </a:solidFill>
                <a:effectLst/>
                <a:latin typeface="+mj-lt"/>
              </a:rPr>
              <a:t>O(n * </a:t>
            </a:r>
            <a:r>
              <a:rPr lang="en-IN" sz="1800" dirty="0">
                <a:solidFill>
                  <a:schemeClr val="bg1"/>
                </a:solidFill>
                <a:latin typeface="+mj-lt"/>
              </a:rPr>
              <a:t>log n</a:t>
            </a:r>
            <a:r>
              <a:rPr lang="en-IN" sz="1800" i="0" dirty="0">
                <a:solidFill>
                  <a:schemeClr val="bg1"/>
                </a:solidFill>
                <a:effectLst/>
                <a:latin typeface="+mj-lt"/>
              </a:rPr>
              <a:t>)</a:t>
            </a:r>
          </a:p>
          <a:p>
            <a:pPr>
              <a:lnSpc>
                <a:spcPct val="107000"/>
              </a:lnSpc>
              <a:spcAft>
                <a:spcPts val="800"/>
              </a:spcAft>
            </a:pPr>
            <a:endParaRPr lang="en-IN" sz="2000" b="1" i="0" dirty="0">
              <a:solidFill>
                <a:schemeClr val="bg1"/>
              </a:solidFill>
              <a:effectLst/>
              <a:latin typeface="euclid_circular_a"/>
            </a:endParaRPr>
          </a:p>
          <a:p>
            <a:pPr>
              <a:lnSpc>
                <a:spcPct val="107000"/>
              </a:lnSpc>
              <a:spcAft>
                <a:spcPts val="800"/>
              </a:spcAft>
            </a:pPr>
            <a:endParaRPr lang="en-IN" sz="2000" b="1" dirty="0">
              <a:solidFill>
                <a:schemeClr val="bg1"/>
              </a:solidFill>
              <a:latin typeface="euclid_circular_a"/>
            </a:endParaRPr>
          </a:p>
          <a:p>
            <a:pPr>
              <a:lnSpc>
                <a:spcPct val="107000"/>
              </a:lnSpc>
              <a:spcAft>
                <a:spcPts val="800"/>
              </a:spcAft>
            </a:pPr>
            <a:endParaRPr lang="en-IN" sz="1600" dirty="0">
              <a:solidFill>
                <a:schemeClr val="bg1"/>
              </a:solidFill>
              <a:latin typeface="+mj-lt"/>
            </a:endParaRPr>
          </a:p>
        </p:txBody>
      </p:sp>
      <p:sp>
        <p:nvSpPr>
          <p:cNvPr id="14" name="Rectangle 3">
            <a:extLst>
              <a:ext uri="{FF2B5EF4-FFF2-40B4-BE49-F238E27FC236}">
                <a16:creationId xmlns:a16="http://schemas.microsoft.com/office/drawing/2014/main" id="{AE7AD08D-C0EE-4EA8-B672-35519F8162D0}"/>
              </a:ext>
            </a:extLst>
          </p:cNvPr>
          <p:cNvSpPr>
            <a:spLocks noChangeArrowheads="1"/>
          </p:cNvSpPr>
          <p:nvPr/>
        </p:nvSpPr>
        <p:spPr bwMode="auto">
          <a:xfrm>
            <a:off x="0" y="51640"/>
            <a:ext cx="65" cy="353919"/>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749229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17"/>
        <p:cNvGrpSpPr/>
        <p:nvPr/>
      </p:nvGrpSpPr>
      <p:grpSpPr>
        <a:xfrm>
          <a:off x="0" y="0"/>
          <a:ext cx="0" cy="0"/>
          <a:chOff x="0" y="0"/>
          <a:chExt cx="0" cy="0"/>
        </a:xfrm>
      </p:grpSpPr>
      <p:sp>
        <p:nvSpPr>
          <p:cNvPr id="218" name="Google Shape;218;p22"/>
          <p:cNvSpPr txBox="1">
            <a:spLocks noGrp="1"/>
          </p:cNvSpPr>
          <p:nvPr>
            <p:ph type="title"/>
          </p:nvPr>
        </p:nvSpPr>
        <p:spPr>
          <a:xfrm>
            <a:off x="698970" y="573008"/>
            <a:ext cx="7010100" cy="5681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800" dirty="0">
                <a:solidFill>
                  <a:schemeClr val="bg1"/>
                </a:solidFill>
              </a:rPr>
              <a:t>Heap Sort</a:t>
            </a:r>
            <a:endParaRPr sz="2800" dirty="0"/>
          </a:p>
        </p:txBody>
      </p:sp>
      <p:sp>
        <p:nvSpPr>
          <p:cNvPr id="10" name="Google Shape;207;p21">
            <a:extLst>
              <a:ext uri="{FF2B5EF4-FFF2-40B4-BE49-F238E27FC236}">
                <a16:creationId xmlns:a16="http://schemas.microsoft.com/office/drawing/2014/main" id="{EA75813F-9CC9-4004-8DFE-8014D6E15FD3}"/>
              </a:ext>
            </a:extLst>
          </p:cNvPr>
          <p:cNvSpPr txBox="1">
            <a:spLocks/>
          </p:cNvSpPr>
          <p:nvPr/>
        </p:nvSpPr>
        <p:spPr>
          <a:xfrm>
            <a:off x="698970" y="1725071"/>
            <a:ext cx="7633869" cy="341842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000"/>
              </a:lnSpc>
              <a:spcAft>
                <a:spcPts val="800"/>
              </a:spcAft>
            </a:pPr>
            <a:r>
              <a:rPr lang="en-IN" altLang="en-US" sz="1600" dirty="0">
                <a:solidFill>
                  <a:schemeClr val="bg1"/>
                </a:solidFill>
                <a:latin typeface="+mj-lt"/>
              </a:rPr>
              <a:t>Quick sort is a divide and conqueror algorithm uses recursion to sort the data. It is also called a comparison sort. It uses a programmer selected pivot to sort the data list. Quick Sort Algorithm is divided into two parts: </a:t>
            </a:r>
          </a:p>
          <a:p>
            <a:pPr>
              <a:lnSpc>
                <a:spcPct val="107000"/>
              </a:lnSpc>
              <a:spcAft>
                <a:spcPts val="800"/>
              </a:spcAft>
            </a:pPr>
            <a:r>
              <a:rPr lang="en-IN" altLang="en-US" sz="1600" dirty="0">
                <a:solidFill>
                  <a:schemeClr val="bg1"/>
                </a:solidFill>
                <a:latin typeface="+mj-lt"/>
              </a:rPr>
              <a:t>First part is a procedure QUICK to use the reduction steps of the algorithm.</a:t>
            </a:r>
          </a:p>
          <a:p>
            <a:pPr>
              <a:lnSpc>
                <a:spcPct val="107000"/>
              </a:lnSpc>
              <a:spcAft>
                <a:spcPts val="800"/>
              </a:spcAft>
            </a:pPr>
            <a:r>
              <a:rPr lang="en-IN" altLang="en-US" sz="1600" dirty="0">
                <a:solidFill>
                  <a:schemeClr val="bg1"/>
                </a:solidFill>
                <a:latin typeface="+mj-lt"/>
              </a:rPr>
              <a:t>Second part uses the QUICK procedure to sort the elements in the array list. </a:t>
            </a:r>
            <a:endParaRPr lang="en-IN" sz="1600" dirty="0">
              <a:solidFill>
                <a:schemeClr val="bg1"/>
              </a:solidFill>
              <a:latin typeface="+mj-lt"/>
            </a:endParaRPr>
          </a:p>
        </p:txBody>
      </p:sp>
      <p:sp>
        <p:nvSpPr>
          <p:cNvPr id="14" name="Rectangle 3">
            <a:extLst>
              <a:ext uri="{FF2B5EF4-FFF2-40B4-BE49-F238E27FC236}">
                <a16:creationId xmlns:a16="http://schemas.microsoft.com/office/drawing/2014/main" id="{AE7AD08D-C0EE-4EA8-B672-35519F8162D0}"/>
              </a:ext>
            </a:extLst>
          </p:cNvPr>
          <p:cNvSpPr>
            <a:spLocks noChangeArrowheads="1"/>
          </p:cNvSpPr>
          <p:nvPr/>
        </p:nvSpPr>
        <p:spPr bwMode="auto">
          <a:xfrm>
            <a:off x="0" y="51640"/>
            <a:ext cx="65" cy="353919"/>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07478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17"/>
        <p:cNvGrpSpPr/>
        <p:nvPr/>
      </p:nvGrpSpPr>
      <p:grpSpPr>
        <a:xfrm>
          <a:off x="0" y="0"/>
          <a:ext cx="0" cy="0"/>
          <a:chOff x="0" y="0"/>
          <a:chExt cx="0" cy="0"/>
        </a:xfrm>
      </p:grpSpPr>
      <p:sp>
        <p:nvSpPr>
          <p:cNvPr id="218" name="Google Shape;218;p22"/>
          <p:cNvSpPr txBox="1">
            <a:spLocks noGrp="1"/>
          </p:cNvSpPr>
          <p:nvPr>
            <p:ph type="title"/>
          </p:nvPr>
        </p:nvSpPr>
        <p:spPr>
          <a:xfrm>
            <a:off x="698970" y="602505"/>
            <a:ext cx="7010100" cy="5681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800" dirty="0">
                <a:solidFill>
                  <a:schemeClr val="bg1"/>
                </a:solidFill>
              </a:rPr>
              <a:t>Heap Sort - Algorithm</a:t>
            </a:r>
            <a:endParaRPr sz="2800" dirty="0"/>
          </a:p>
        </p:txBody>
      </p:sp>
      <p:sp>
        <p:nvSpPr>
          <p:cNvPr id="14" name="Rectangle 3">
            <a:extLst>
              <a:ext uri="{FF2B5EF4-FFF2-40B4-BE49-F238E27FC236}">
                <a16:creationId xmlns:a16="http://schemas.microsoft.com/office/drawing/2014/main" id="{AE7AD08D-C0EE-4EA8-B672-35519F8162D0}"/>
              </a:ext>
            </a:extLst>
          </p:cNvPr>
          <p:cNvSpPr>
            <a:spLocks noChangeArrowheads="1"/>
          </p:cNvSpPr>
          <p:nvPr/>
        </p:nvSpPr>
        <p:spPr bwMode="auto">
          <a:xfrm>
            <a:off x="0" y="51640"/>
            <a:ext cx="65" cy="353919"/>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78F347CD-CCD3-4160-BF9D-B74C51A2AC7E}"/>
              </a:ext>
            </a:extLst>
          </p:cNvPr>
          <p:cNvSpPr txBox="1"/>
          <p:nvPr/>
        </p:nvSpPr>
        <p:spPr>
          <a:xfrm>
            <a:off x="258096" y="1748530"/>
            <a:ext cx="4572000" cy="2494594"/>
          </a:xfrm>
          <a:prstGeom prst="rect">
            <a:avLst/>
          </a:prstGeom>
          <a:solidFill>
            <a:schemeClr val="bg1">
              <a:lumMod val="50000"/>
            </a:schemeClr>
          </a:solidFill>
        </p:spPr>
        <p:txBody>
          <a:bodyPr wrap="square">
            <a:spAutoFit/>
          </a:bodyPr>
          <a:lstStyle/>
          <a:p>
            <a:pPr>
              <a:lnSpc>
                <a:spcPct val="107000"/>
              </a:lnSpc>
              <a:spcAft>
                <a:spcPts val="800"/>
              </a:spcAft>
            </a:pP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quickSort</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(array, </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leftmostIndex</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rightmostIndex</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if (</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leftmostIndex</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&lt; </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rightmostIndex</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pivotIndex</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&lt;- partition(</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array,leftmostIndex</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rightmostIndex</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quickSort</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(array, </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leftmostIndex</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pivotIndex</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quickSort</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(array, </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pivotIndex</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+ 1, </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rightmostIndex</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endParaRPr lang="en-IN"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8B343A14-4326-4A5A-BB42-38B5EC710CA2}"/>
              </a:ext>
            </a:extLst>
          </p:cNvPr>
          <p:cNvSpPr txBox="1"/>
          <p:nvPr/>
        </p:nvSpPr>
        <p:spPr>
          <a:xfrm>
            <a:off x="5073446" y="1563513"/>
            <a:ext cx="3812458" cy="2977482"/>
          </a:xfrm>
          <a:prstGeom prst="rect">
            <a:avLst/>
          </a:prstGeom>
          <a:solidFill>
            <a:schemeClr val="bg1">
              <a:lumMod val="50000"/>
            </a:schemeClr>
          </a:solidFill>
        </p:spPr>
        <p:txBody>
          <a:bodyPr wrap="square">
            <a:spAutoFit/>
          </a:bodyPr>
          <a:lstStyle/>
          <a:p>
            <a:pPr>
              <a:lnSpc>
                <a:spcPct val="107000"/>
              </a:lnSpc>
              <a:spcAft>
                <a:spcPts val="800"/>
              </a:spcAft>
            </a:pP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partition(array, </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leftmostIndex</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rightmostIndex</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set </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rightmostIndex</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as </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pivotIndex</a:t>
            </a:r>
            <a:endPar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storeIndex</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&lt;- </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leftmostIndex</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- 1</a:t>
            </a:r>
          </a:p>
          <a:p>
            <a:pPr>
              <a:lnSpc>
                <a:spcPct val="107000"/>
              </a:lnSpc>
              <a:spcAft>
                <a:spcPts val="800"/>
              </a:spcAft>
            </a:pP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for </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&lt;- </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leftmostIndex</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+ 1 to </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rightmostIndex</a:t>
            </a:r>
            <a:endPar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if element[</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&lt; </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pivotElement</a:t>
            </a:r>
            <a:endPar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swap element[</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and element[</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storeIndex</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storeIndex</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swap </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pivotElement</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and element[storeIndex+1]</a:t>
            </a:r>
          </a:p>
          <a:p>
            <a:pPr>
              <a:lnSpc>
                <a:spcPct val="107000"/>
              </a:lnSpc>
              <a:spcAft>
                <a:spcPts val="800"/>
              </a:spcAft>
            </a:pP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return </a:t>
            </a:r>
            <a:r>
              <a:rPr lang="en-IN"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storeIndex</a:t>
            </a:r>
            <a:r>
              <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+ 1</a:t>
            </a:r>
          </a:p>
        </p:txBody>
      </p:sp>
    </p:spTree>
    <p:extLst>
      <p:ext uri="{BB962C8B-B14F-4D97-AF65-F5344CB8AC3E}">
        <p14:creationId xmlns:p14="http://schemas.microsoft.com/office/powerpoint/2010/main" val="3528237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17"/>
        <p:cNvGrpSpPr/>
        <p:nvPr/>
      </p:nvGrpSpPr>
      <p:grpSpPr>
        <a:xfrm>
          <a:off x="0" y="0"/>
          <a:ext cx="0" cy="0"/>
          <a:chOff x="0" y="0"/>
          <a:chExt cx="0" cy="0"/>
        </a:xfrm>
      </p:grpSpPr>
      <p:sp>
        <p:nvSpPr>
          <p:cNvPr id="218" name="Google Shape;218;p22"/>
          <p:cNvSpPr txBox="1">
            <a:spLocks noGrp="1"/>
          </p:cNvSpPr>
          <p:nvPr>
            <p:ph type="title"/>
          </p:nvPr>
        </p:nvSpPr>
        <p:spPr>
          <a:xfrm>
            <a:off x="698970" y="543511"/>
            <a:ext cx="7010100" cy="5681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800" dirty="0">
                <a:solidFill>
                  <a:schemeClr val="bg1"/>
                </a:solidFill>
              </a:rPr>
              <a:t>Heap Sort – Time Complexities</a:t>
            </a:r>
            <a:endParaRPr sz="2800" dirty="0"/>
          </a:p>
        </p:txBody>
      </p:sp>
      <p:sp>
        <p:nvSpPr>
          <p:cNvPr id="10" name="Google Shape;207;p21">
            <a:extLst>
              <a:ext uri="{FF2B5EF4-FFF2-40B4-BE49-F238E27FC236}">
                <a16:creationId xmlns:a16="http://schemas.microsoft.com/office/drawing/2014/main" id="{EA75813F-9CC9-4004-8DFE-8014D6E15FD3}"/>
              </a:ext>
            </a:extLst>
          </p:cNvPr>
          <p:cNvSpPr txBox="1">
            <a:spLocks/>
          </p:cNvSpPr>
          <p:nvPr/>
        </p:nvSpPr>
        <p:spPr>
          <a:xfrm>
            <a:off x="698970" y="1725071"/>
            <a:ext cx="8349165" cy="341842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000"/>
              </a:lnSpc>
              <a:spcAft>
                <a:spcPts val="800"/>
              </a:spcAft>
            </a:pPr>
            <a:r>
              <a:rPr lang="en-IN" sz="1800" b="1" i="0" dirty="0">
                <a:solidFill>
                  <a:schemeClr val="accent3"/>
                </a:solidFill>
                <a:effectLst/>
                <a:latin typeface="+mj-lt"/>
              </a:rPr>
              <a:t>Worst Case Complexity</a:t>
            </a:r>
            <a:r>
              <a:rPr lang="en-IN" sz="1800" b="1" i="0" dirty="0">
                <a:solidFill>
                  <a:schemeClr val="bg1"/>
                </a:solidFill>
                <a:effectLst/>
                <a:latin typeface="+mj-lt"/>
              </a:rPr>
              <a:t>:    </a:t>
            </a:r>
            <a:r>
              <a:rPr lang="en-IN" sz="1800" i="0" dirty="0">
                <a:solidFill>
                  <a:schemeClr val="bg1"/>
                </a:solidFill>
                <a:effectLst/>
                <a:latin typeface="+mj-lt"/>
              </a:rPr>
              <a:t>O(n^2)</a:t>
            </a:r>
          </a:p>
          <a:p>
            <a:pPr>
              <a:lnSpc>
                <a:spcPct val="107000"/>
              </a:lnSpc>
              <a:spcAft>
                <a:spcPts val="800"/>
              </a:spcAft>
            </a:pPr>
            <a:endParaRPr lang="en-IN" sz="1800" b="1" dirty="0">
              <a:solidFill>
                <a:schemeClr val="bg1"/>
              </a:solidFill>
              <a:latin typeface="+mj-lt"/>
            </a:endParaRPr>
          </a:p>
          <a:p>
            <a:pPr>
              <a:lnSpc>
                <a:spcPct val="107000"/>
              </a:lnSpc>
              <a:spcAft>
                <a:spcPts val="800"/>
              </a:spcAft>
            </a:pPr>
            <a:r>
              <a:rPr lang="en-IN" sz="1800" b="1" dirty="0">
                <a:solidFill>
                  <a:srgbClr val="92D050"/>
                </a:solidFill>
                <a:latin typeface="+mj-lt"/>
              </a:rPr>
              <a:t>Best</a:t>
            </a:r>
            <a:r>
              <a:rPr lang="en-IN" sz="1800" b="1" i="0" dirty="0">
                <a:solidFill>
                  <a:srgbClr val="92D050"/>
                </a:solidFill>
                <a:effectLst/>
                <a:latin typeface="+mj-lt"/>
              </a:rPr>
              <a:t> Case Complexity</a:t>
            </a:r>
            <a:r>
              <a:rPr lang="en-IN" sz="1800" b="1" i="0" dirty="0">
                <a:solidFill>
                  <a:schemeClr val="bg1"/>
                </a:solidFill>
                <a:effectLst/>
                <a:latin typeface="+mj-lt"/>
              </a:rPr>
              <a:t>:       </a:t>
            </a:r>
            <a:r>
              <a:rPr lang="en-IN" sz="1800" i="0" dirty="0">
                <a:solidFill>
                  <a:schemeClr val="bg1"/>
                </a:solidFill>
                <a:effectLst/>
                <a:latin typeface="+mj-lt"/>
              </a:rPr>
              <a:t>O(n * </a:t>
            </a:r>
            <a:r>
              <a:rPr lang="en-IN" sz="1800" dirty="0">
                <a:solidFill>
                  <a:schemeClr val="bg1"/>
                </a:solidFill>
                <a:latin typeface="+mj-lt"/>
              </a:rPr>
              <a:t>log n</a:t>
            </a:r>
            <a:r>
              <a:rPr lang="en-IN" sz="1800" i="0" dirty="0">
                <a:solidFill>
                  <a:schemeClr val="bg1"/>
                </a:solidFill>
                <a:effectLst/>
                <a:latin typeface="+mj-lt"/>
              </a:rPr>
              <a:t>)</a:t>
            </a:r>
          </a:p>
          <a:p>
            <a:pPr>
              <a:lnSpc>
                <a:spcPct val="107000"/>
              </a:lnSpc>
              <a:spcAft>
                <a:spcPts val="800"/>
              </a:spcAft>
            </a:pPr>
            <a:endParaRPr lang="en-IN" sz="1800" b="1" i="0" dirty="0">
              <a:solidFill>
                <a:schemeClr val="accent3">
                  <a:lumMod val="60000"/>
                  <a:lumOff val="40000"/>
                </a:schemeClr>
              </a:solidFill>
              <a:effectLst/>
              <a:latin typeface="+mj-lt"/>
            </a:endParaRPr>
          </a:p>
          <a:p>
            <a:pPr>
              <a:lnSpc>
                <a:spcPct val="107000"/>
              </a:lnSpc>
              <a:spcAft>
                <a:spcPts val="800"/>
              </a:spcAft>
            </a:pPr>
            <a:r>
              <a:rPr lang="en-IN" sz="1800" b="1" dirty="0">
                <a:solidFill>
                  <a:schemeClr val="accent3">
                    <a:lumMod val="60000"/>
                    <a:lumOff val="40000"/>
                  </a:schemeClr>
                </a:solidFill>
                <a:latin typeface="+mj-lt"/>
              </a:rPr>
              <a:t>Average</a:t>
            </a:r>
            <a:r>
              <a:rPr lang="en-IN" sz="1800" b="1" i="0" dirty="0">
                <a:solidFill>
                  <a:schemeClr val="accent3">
                    <a:lumMod val="60000"/>
                    <a:lumOff val="40000"/>
                  </a:schemeClr>
                </a:solidFill>
                <a:effectLst/>
                <a:latin typeface="+mj-lt"/>
              </a:rPr>
              <a:t> Case Complexity</a:t>
            </a:r>
            <a:r>
              <a:rPr lang="en-IN" sz="1800" b="1" i="0" dirty="0">
                <a:solidFill>
                  <a:schemeClr val="bg1"/>
                </a:solidFill>
                <a:effectLst/>
                <a:latin typeface="+mj-lt"/>
              </a:rPr>
              <a:t>:  </a:t>
            </a:r>
            <a:r>
              <a:rPr lang="en-IN" sz="1800" i="0" dirty="0">
                <a:solidFill>
                  <a:schemeClr val="bg1"/>
                </a:solidFill>
                <a:effectLst/>
                <a:latin typeface="+mj-lt"/>
              </a:rPr>
              <a:t>O(n * </a:t>
            </a:r>
            <a:r>
              <a:rPr lang="en-IN" sz="1800" dirty="0">
                <a:solidFill>
                  <a:schemeClr val="bg1"/>
                </a:solidFill>
                <a:latin typeface="+mj-lt"/>
              </a:rPr>
              <a:t>log n</a:t>
            </a:r>
            <a:r>
              <a:rPr lang="en-IN" sz="1800" i="0" dirty="0">
                <a:solidFill>
                  <a:schemeClr val="bg1"/>
                </a:solidFill>
                <a:effectLst/>
                <a:latin typeface="+mj-lt"/>
              </a:rPr>
              <a:t>)</a:t>
            </a:r>
          </a:p>
          <a:p>
            <a:pPr>
              <a:lnSpc>
                <a:spcPct val="107000"/>
              </a:lnSpc>
              <a:spcAft>
                <a:spcPts val="800"/>
              </a:spcAft>
            </a:pPr>
            <a:endParaRPr lang="en-IN" sz="2000" b="1" i="0" dirty="0">
              <a:solidFill>
                <a:schemeClr val="bg1"/>
              </a:solidFill>
              <a:effectLst/>
              <a:latin typeface="euclid_circular_a"/>
            </a:endParaRPr>
          </a:p>
          <a:p>
            <a:pPr>
              <a:lnSpc>
                <a:spcPct val="107000"/>
              </a:lnSpc>
              <a:spcAft>
                <a:spcPts val="800"/>
              </a:spcAft>
            </a:pPr>
            <a:endParaRPr lang="en-IN" sz="2000" b="1" dirty="0">
              <a:solidFill>
                <a:schemeClr val="bg1"/>
              </a:solidFill>
              <a:latin typeface="euclid_circular_a"/>
            </a:endParaRPr>
          </a:p>
          <a:p>
            <a:pPr>
              <a:lnSpc>
                <a:spcPct val="107000"/>
              </a:lnSpc>
              <a:spcAft>
                <a:spcPts val="800"/>
              </a:spcAft>
            </a:pPr>
            <a:endParaRPr lang="en-IN" sz="1600" dirty="0">
              <a:solidFill>
                <a:schemeClr val="bg1"/>
              </a:solidFill>
              <a:latin typeface="+mj-lt"/>
            </a:endParaRPr>
          </a:p>
        </p:txBody>
      </p:sp>
      <p:sp>
        <p:nvSpPr>
          <p:cNvPr id="14" name="Rectangle 3">
            <a:extLst>
              <a:ext uri="{FF2B5EF4-FFF2-40B4-BE49-F238E27FC236}">
                <a16:creationId xmlns:a16="http://schemas.microsoft.com/office/drawing/2014/main" id="{AE7AD08D-C0EE-4EA8-B672-35519F8162D0}"/>
              </a:ext>
            </a:extLst>
          </p:cNvPr>
          <p:cNvSpPr>
            <a:spLocks noChangeArrowheads="1"/>
          </p:cNvSpPr>
          <p:nvPr/>
        </p:nvSpPr>
        <p:spPr bwMode="auto">
          <a:xfrm>
            <a:off x="0" y="51640"/>
            <a:ext cx="65" cy="353919"/>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23519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DA7FC-AAA2-4267-A934-DC7A0D772DC1}"/>
              </a:ext>
            </a:extLst>
          </p:cNvPr>
          <p:cNvSpPr>
            <a:spLocks noGrp="1"/>
          </p:cNvSpPr>
          <p:nvPr>
            <p:ph type="title"/>
          </p:nvPr>
        </p:nvSpPr>
        <p:spPr/>
        <p:txBody>
          <a:bodyPr/>
          <a:lstStyle/>
          <a:p>
            <a:r>
              <a:rPr lang="en-US" dirty="0"/>
              <a:t>Methodology and Main-work</a:t>
            </a:r>
          </a:p>
        </p:txBody>
      </p:sp>
      <p:sp>
        <p:nvSpPr>
          <p:cNvPr id="3" name="Text Placeholder 2">
            <a:extLst>
              <a:ext uri="{FF2B5EF4-FFF2-40B4-BE49-F238E27FC236}">
                <a16:creationId xmlns:a16="http://schemas.microsoft.com/office/drawing/2014/main" id="{D18D76D3-E3FF-4378-93FB-C6EEC43B5C61}"/>
              </a:ext>
            </a:extLst>
          </p:cNvPr>
          <p:cNvSpPr>
            <a:spLocks noGrp="1"/>
          </p:cNvSpPr>
          <p:nvPr>
            <p:ph type="body" idx="1"/>
          </p:nvPr>
        </p:nvSpPr>
        <p:spPr>
          <a:xfrm>
            <a:off x="729450" y="1972549"/>
            <a:ext cx="7688700" cy="2261100"/>
          </a:xfrm>
        </p:spPr>
        <p:txBody>
          <a:bodyPr/>
          <a:lstStyle/>
          <a:p>
            <a:pPr marL="146050" indent="0" algn="just">
              <a:buNone/>
            </a:pPr>
            <a:r>
              <a:rPr lang="en-US" dirty="0"/>
              <a:t>The web-based animation tool, </a:t>
            </a:r>
            <a:r>
              <a:rPr lang="en-US" b="1" dirty="0"/>
              <a:t>Sorting Visualizer</a:t>
            </a:r>
            <a:r>
              <a:rPr lang="en-US" dirty="0"/>
              <a:t> has been made using </a:t>
            </a:r>
            <a:r>
              <a:rPr lang="en-US" b="1" dirty="0"/>
              <a:t>HTML, CSS </a:t>
            </a:r>
            <a:r>
              <a:rPr lang="en-US" dirty="0"/>
              <a:t>and</a:t>
            </a:r>
            <a:r>
              <a:rPr lang="en-US" b="1" dirty="0"/>
              <a:t> JavaScript. </a:t>
            </a:r>
            <a:r>
              <a:rPr lang="en-US" dirty="0"/>
              <a:t>The tool aims to provide user an experience to see the actual working of the various sorting algorithms and appreciate the processing and brain power behind these piece of genius.</a:t>
            </a:r>
          </a:p>
          <a:p>
            <a:pPr marL="146050" indent="0" algn="just">
              <a:buNone/>
            </a:pPr>
            <a:r>
              <a:rPr lang="en-US" sz="1400" dirty="0"/>
              <a:t>The tool Even though the underlying back-end code went through a drastic refactor midway through the implementation, the overall design and layout of the user-interface components has remained the same. The interface has ten components: a canvas area and a navigation panel which consist of 7 buttons and two slider input for array size and speed.</a:t>
            </a:r>
          </a:p>
          <a:p>
            <a:pPr marL="146050" indent="0">
              <a:buNone/>
            </a:pPr>
            <a:r>
              <a:rPr lang="en-US" sz="1400" dirty="0">
                <a:solidFill>
                  <a:schemeClr val="bg2"/>
                </a:solidFill>
              </a:rPr>
              <a:t> </a:t>
            </a:r>
          </a:p>
          <a:p>
            <a:pPr marL="146050" indent="0">
              <a:buNone/>
            </a:pPr>
            <a:endParaRPr lang="en-US" sz="1400" dirty="0">
              <a:solidFill>
                <a:schemeClr val="bg2"/>
              </a:solidFill>
            </a:endParaRPr>
          </a:p>
          <a:p>
            <a:pPr marL="146050" indent="0">
              <a:buNone/>
            </a:pPr>
            <a:endParaRPr lang="en-US" dirty="0"/>
          </a:p>
        </p:txBody>
      </p:sp>
      <p:pic>
        <p:nvPicPr>
          <p:cNvPr id="5" name="Picture 4">
            <a:extLst>
              <a:ext uri="{FF2B5EF4-FFF2-40B4-BE49-F238E27FC236}">
                <a16:creationId xmlns:a16="http://schemas.microsoft.com/office/drawing/2014/main" id="{C15966C2-78E5-4911-A5E9-832C62A86B81}"/>
              </a:ext>
            </a:extLst>
          </p:cNvPr>
          <p:cNvPicPr>
            <a:picLocks noChangeAspect="1"/>
          </p:cNvPicPr>
          <p:nvPr/>
        </p:nvPicPr>
        <p:blipFill>
          <a:blip r:embed="rId2"/>
          <a:stretch>
            <a:fillRect/>
          </a:stretch>
        </p:blipFill>
        <p:spPr>
          <a:xfrm>
            <a:off x="785393" y="3891867"/>
            <a:ext cx="7688699" cy="906585"/>
          </a:xfrm>
          <a:prstGeom prst="rect">
            <a:avLst/>
          </a:prstGeom>
        </p:spPr>
      </p:pic>
    </p:spTree>
    <p:extLst>
      <p:ext uri="{BB962C8B-B14F-4D97-AF65-F5344CB8AC3E}">
        <p14:creationId xmlns:p14="http://schemas.microsoft.com/office/powerpoint/2010/main" val="3821892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62625-CD57-4C1F-AC06-B055D5CABFC3}"/>
              </a:ext>
            </a:extLst>
          </p:cNvPr>
          <p:cNvSpPr>
            <a:spLocks noGrp="1"/>
          </p:cNvSpPr>
          <p:nvPr>
            <p:ph type="title"/>
          </p:nvPr>
        </p:nvSpPr>
        <p:spPr>
          <a:xfrm>
            <a:off x="727800" y="528552"/>
            <a:ext cx="7688400" cy="911628"/>
          </a:xfrm>
        </p:spPr>
        <p:txBody>
          <a:bodyPr/>
          <a:lstStyle/>
          <a:p>
            <a:r>
              <a:rPr lang="en-US" sz="1300" b="0" dirty="0">
                <a:solidFill>
                  <a:schemeClr val="bg1"/>
                </a:solidFill>
                <a:latin typeface="Lato"/>
                <a:sym typeface="Lato"/>
              </a:rPr>
              <a:t>This allows the user to generate a random array of size  in between 20 to 150 and witness the unsorted array bring sorted according to the sort and the speed of visualization selected by the user.</a:t>
            </a:r>
            <a:br>
              <a:rPr lang="en-US" sz="1300" b="0" dirty="0">
                <a:solidFill>
                  <a:schemeClr val="bg1"/>
                </a:solidFill>
                <a:latin typeface="Lato"/>
                <a:sym typeface="Lato"/>
              </a:rPr>
            </a:br>
            <a:r>
              <a:rPr lang="en-US" sz="1300" b="0" dirty="0">
                <a:solidFill>
                  <a:schemeClr val="bg1"/>
                </a:solidFill>
                <a:latin typeface="Lato"/>
                <a:sym typeface="Lato"/>
              </a:rPr>
              <a:t>Elements of the array are represented as bars with their heights representing their numeric value and a certain color code has been used to which is stated as follows:</a:t>
            </a:r>
            <a:br>
              <a:rPr lang="en-US" sz="1300" b="0" dirty="0">
                <a:solidFill>
                  <a:schemeClr val="bg1"/>
                </a:solidFill>
                <a:latin typeface="Lato"/>
                <a:sym typeface="Lato"/>
              </a:rPr>
            </a:br>
            <a:br>
              <a:rPr lang="en-US" sz="1300" b="0" dirty="0">
                <a:solidFill>
                  <a:schemeClr val="bg1"/>
                </a:solidFill>
                <a:latin typeface="Lato"/>
                <a:sym typeface="Lato"/>
              </a:rPr>
            </a:br>
            <a:endParaRPr lang="en-US" sz="1300" b="0" dirty="0">
              <a:solidFill>
                <a:schemeClr val="bg1"/>
              </a:solidFill>
              <a:latin typeface="Lato"/>
              <a:sym typeface="Lato"/>
            </a:endParaRPr>
          </a:p>
        </p:txBody>
      </p:sp>
      <p:sp>
        <p:nvSpPr>
          <p:cNvPr id="3" name="TextBox 2">
            <a:extLst>
              <a:ext uri="{FF2B5EF4-FFF2-40B4-BE49-F238E27FC236}">
                <a16:creationId xmlns:a16="http://schemas.microsoft.com/office/drawing/2014/main" id="{BA64E208-B526-4D1B-A8B4-A095038EC83D}"/>
              </a:ext>
            </a:extLst>
          </p:cNvPr>
          <p:cNvSpPr txBox="1"/>
          <p:nvPr/>
        </p:nvSpPr>
        <p:spPr>
          <a:xfrm>
            <a:off x="727800" y="1493520"/>
            <a:ext cx="7688400" cy="1508105"/>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sz="1300" dirty="0">
                <a:solidFill>
                  <a:schemeClr val="bg1"/>
                </a:solidFill>
                <a:latin typeface="Lato"/>
                <a:sym typeface="Raleway"/>
              </a:rPr>
              <a:t>Blue : element in its incorrect index</a:t>
            </a:r>
          </a:p>
          <a:p>
            <a:pPr marL="285750" indent="-285750">
              <a:buClr>
                <a:schemeClr val="bg1"/>
              </a:buClr>
              <a:buFont typeface="Arial" panose="020B0604020202020204" pitchFamily="34" charset="0"/>
              <a:buChar char="•"/>
            </a:pPr>
            <a:endParaRPr lang="en-US" dirty="0">
              <a:solidFill>
                <a:schemeClr val="bg1"/>
              </a:solidFill>
            </a:endParaRPr>
          </a:p>
          <a:p>
            <a:pPr marL="285750" indent="-285750">
              <a:buClr>
                <a:schemeClr val="bg1"/>
              </a:buClr>
              <a:buFont typeface="Arial" panose="020B0604020202020204" pitchFamily="34" charset="0"/>
              <a:buChar char="•"/>
            </a:pPr>
            <a:r>
              <a:rPr lang="en-US" sz="1300" dirty="0">
                <a:solidFill>
                  <a:schemeClr val="bg1"/>
                </a:solidFill>
                <a:latin typeface="Lato"/>
                <a:sym typeface="Raleway"/>
              </a:rPr>
              <a:t>Yellow : the algorithm is looking at that element(iterating)</a:t>
            </a:r>
          </a:p>
          <a:p>
            <a:pPr marL="285750" indent="-285750">
              <a:buClr>
                <a:schemeClr val="bg1"/>
              </a:buClr>
              <a:buFont typeface="Arial" panose="020B0604020202020204" pitchFamily="34" charset="0"/>
              <a:buChar char="•"/>
            </a:pPr>
            <a:endParaRPr lang="en-US" sz="1300" dirty="0">
              <a:solidFill>
                <a:schemeClr val="bg1"/>
              </a:solidFill>
              <a:latin typeface="Lato"/>
              <a:sym typeface="Raleway"/>
            </a:endParaRPr>
          </a:p>
          <a:p>
            <a:pPr marL="285750" indent="-285750">
              <a:buClr>
                <a:schemeClr val="bg1"/>
              </a:buClr>
              <a:buFont typeface="Arial" panose="020B0604020202020204" pitchFamily="34" charset="0"/>
              <a:buChar char="•"/>
            </a:pPr>
            <a:r>
              <a:rPr lang="en-US" sz="1300" dirty="0">
                <a:solidFill>
                  <a:schemeClr val="bg1"/>
                </a:solidFill>
                <a:latin typeface="Lato"/>
                <a:sym typeface="Raleway"/>
              </a:rPr>
              <a:t>Red : the algorithm is changing that particular element</a:t>
            </a:r>
          </a:p>
          <a:p>
            <a:pPr marL="285750" indent="-285750">
              <a:buClr>
                <a:schemeClr val="bg1"/>
              </a:buClr>
              <a:buFont typeface="Arial" panose="020B0604020202020204" pitchFamily="34" charset="0"/>
              <a:buChar char="•"/>
            </a:pPr>
            <a:endParaRPr lang="en-US" sz="1300" dirty="0">
              <a:solidFill>
                <a:schemeClr val="bg1"/>
              </a:solidFill>
              <a:latin typeface="Lato"/>
              <a:sym typeface="Raleway"/>
            </a:endParaRPr>
          </a:p>
          <a:p>
            <a:pPr marL="285750" indent="-285750">
              <a:buClr>
                <a:schemeClr val="bg1"/>
              </a:buClr>
              <a:buFont typeface="Arial" panose="020B0604020202020204" pitchFamily="34" charset="0"/>
              <a:buChar char="•"/>
            </a:pPr>
            <a:r>
              <a:rPr lang="en-US" sz="1300" dirty="0">
                <a:solidFill>
                  <a:schemeClr val="bg1"/>
                </a:solidFill>
                <a:latin typeface="Lato"/>
                <a:sym typeface="Raleway"/>
              </a:rPr>
              <a:t>Green : element in its correct index/position</a:t>
            </a:r>
          </a:p>
        </p:txBody>
      </p:sp>
      <p:pic>
        <p:nvPicPr>
          <p:cNvPr id="4" name="Picture 3">
            <a:extLst>
              <a:ext uri="{FF2B5EF4-FFF2-40B4-BE49-F238E27FC236}">
                <a16:creationId xmlns:a16="http://schemas.microsoft.com/office/drawing/2014/main" id="{645CD057-0FB0-4737-9DF7-2106EEAD54DA}"/>
              </a:ext>
            </a:extLst>
          </p:cNvPr>
          <p:cNvPicPr>
            <a:picLocks noChangeAspect="1"/>
          </p:cNvPicPr>
          <p:nvPr/>
        </p:nvPicPr>
        <p:blipFill>
          <a:blip r:embed="rId2"/>
          <a:stretch>
            <a:fillRect/>
          </a:stretch>
        </p:blipFill>
        <p:spPr>
          <a:xfrm>
            <a:off x="2004060" y="3147298"/>
            <a:ext cx="5135880" cy="1893181"/>
          </a:xfrm>
          <a:prstGeom prst="rect">
            <a:avLst/>
          </a:prstGeom>
        </p:spPr>
      </p:pic>
    </p:spTree>
    <p:extLst>
      <p:ext uri="{BB962C8B-B14F-4D97-AF65-F5344CB8AC3E}">
        <p14:creationId xmlns:p14="http://schemas.microsoft.com/office/powerpoint/2010/main" val="475775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826A9-F6DF-4BE5-BF21-697D5ABAB842}"/>
              </a:ext>
            </a:extLst>
          </p:cNvPr>
          <p:cNvSpPr>
            <a:spLocks noGrp="1"/>
          </p:cNvSpPr>
          <p:nvPr>
            <p:ph type="title"/>
          </p:nvPr>
        </p:nvSpPr>
        <p:spPr>
          <a:xfrm>
            <a:off x="727800" y="324230"/>
            <a:ext cx="7688400" cy="331090"/>
          </a:xfrm>
        </p:spPr>
        <p:txBody>
          <a:bodyPr/>
          <a:lstStyle/>
          <a:p>
            <a:r>
              <a:rPr lang="en-US" sz="1400" b="0" dirty="0">
                <a:solidFill>
                  <a:schemeClr val="bg1"/>
                </a:solidFill>
                <a:latin typeface="Lato"/>
              </a:rPr>
              <a:t>This is the final web-based animation tool:</a:t>
            </a:r>
            <a:r>
              <a:rPr lang="en-US" sz="1300" b="0" dirty="0">
                <a:solidFill>
                  <a:schemeClr val="bg1"/>
                </a:solidFill>
                <a:latin typeface="Lato"/>
              </a:rPr>
              <a:t> </a:t>
            </a:r>
          </a:p>
        </p:txBody>
      </p:sp>
      <p:pic>
        <p:nvPicPr>
          <p:cNvPr id="3" name="Picture 2">
            <a:extLst>
              <a:ext uri="{FF2B5EF4-FFF2-40B4-BE49-F238E27FC236}">
                <a16:creationId xmlns:a16="http://schemas.microsoft.com/office/drawing/2014/main" id="{D46BC7FC-8E51-4327-9196-5487862C4D30}"/>
              </a:ext>
            </a:extLst>
          </p:cNvPr>
          <p:cNvPicPr>
            <a:picLocks noChangeAspect="1"/>
          </p:cNvPicPr>
          <p:nvPr/>
        </p:nvPicPr>
        <p:blipFill>
          <a:blip r:embed="rId2"/>
          <a:stretch>
            <a:fillRect/>
          </a:stretch>
        </p:blipFill>
        <p:spPr>
          <a:xfrm>
            <a:off x="727800" y="822959"/>
            <a:ext cx="7688400" cy="3803820"/>
          </a:xfrm>
          <a:prstGeom prst="rect">
            <a:avLst/>
          </a:prstGeom>
        </p:spPr>
      </p:pic>
    </p:spTree>
    <p:extLst>
      <p:ext uri="{BB962C8B-B14F-4D97-AF65-F5344CB8AC3E}">
        <p14:creationId xmlns:p14="http://schemas.microsoft.com/office/powerpoint/2010/main" val="40150784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08474-9CCC-43E0-B1F4-E9A1AD0D0500}"/>
              </a:ext>
            </a:extLst>
          </p:cNvPr>
          <p:cNvSpPr>
            <a:spLocks noGrp="1"/>
          </p:cNvSpPr>
          <p:nvPr>
            <p:ph type="title"/>
          </p:nvPr>
        </p:nvSpPr>
        <p:spPr/>
        <p:txBody>
          <a:bodyPr/>
          <a:lstStyle/>
          <a:p>
            <a:r>
              <a:rPr lang="en-US" dirty="0"/>
              <a:t>Conclusion	</a:t>
            </a:r>
          </a:p>
        </p:txBody>
      </p:sp>
      <p:sp>
        <p:nvSpPr>
          <p:cNvPr id="3" name="Text Placeholder 2">
            <a:extLst>
              <a:ext uri="{FF2B5EF4-FFF2-40B4-BE49-F238E27FC236}">
                <a16:creationId xmlns:a16="http://schemas.microsoft.com/office/drawing/2014/main" id="{C77BFC6F-2EBB-4D92-A2DF-E82CCE15D362}"/>
              </a:ext>
            </a:extLst>
          </p:cNvPr>
          <p:cNvSpPr>
            <a:spLocks noGrp="1"/>
          </p:cNvSpPr>
          <p:nvPr>
            <p:ph type="body" idx="1"/>
          </p:nvPr>
        </p:nvSpPr>
        <p:spPr>
          <a:xfrm>
            <a:off x="729450" y="1930019"/>
            <a:ext cx="7688700" cy="3010576"/>
          </a:xfrm>
        </p:spPr>
        <p:txBody>
          <a:bodyPr/>
          <a:lstStyle/>
          <a:p>
            <a:r>
              <a:rPr lang="en-US" dirty="0"/>
              <a:t>Through much time and effort, we have successfully created a working web-based animation tool for visualizing the following sorting algorithms: </a:t>
            </a:r>
            <a:r>
              <a:rPr lang="en-US" b="1" dirty="0"/>
              <a:t>Bubble Sort,</a:t>
            </a:r>
            <a:r>
              <a:rPr lang="en-US" dirty="0"/>
              <a:t> </a:t>
            </a:r>
            <a:r>
              <a:rPr lang="en-US" b="1" dirty="0"/>
              <a:t>Selection Sort</a:t>
            </a:r>
            <a:r>
              <a:rPr lang="en-US" dirty="0"/>
              <a:t>, </a:t>
            </a:r>
            <a:r>
              <a:rPr lang="en-US" b="1" dirty="0"/>
              <a:t>Insertion Sort</a:t>
            </a:r>
            <a:r>
              <a:rPr lang="en-US" dirty="0"/>
              <a:t>, </a:t>
            </a:r>
            <a:r>
              <a:rPr lang="en-US" b="1" dirty="0"/>
              <a:t>Merge Sort</a:t>
            </a:r>
            <a:r>
              <a:rPr lang="en-US" dirty="0"/>
              <a:t>, </a:t>
            </a:r>
            <a:r>
              <a:rPr lang="en-US" b="1" dirty="0"/>
              <a:t>Quick Sort</a:t>
            </a:r>
            <a:r>
              <a:rPr lang="en-US" dirty="0"/>
              <a:t> and </a:t>
            </a:r>
            <a:r>
              <a:rPr lang="en-US" b="1" dirty="0"/>
              <a:t>Heap Sort</a:t>
            </a:r>
            <a:r>
              <a:rPr lang="en-US" dirty="0"/>
              <a:t>. In the course of this project we learnt how to code a web platform using </a:t>
            </a:r>
            <a:r>
              <a:rPr lang="en-US" b="1" dirty="0"/>
              <a:t>HTML</a:t>
            </a:r>
            <a:r>
              <a:rPr lang="en-US" dirty="0"/>
              <a:t>, </a:t>
            </a:r>
            <a:r>
              <a:rPr lang="en-US" b="1" dirty="0"/>
              <a:t>CSS</a:t>
            </a:r>
            <a:r>
              <a:rPr lang="en-US" dirty="0"/>
              <a:t> and </a:t>
            </a:r>
            <a:r>
              <a:rPr lang="en-US" b="1" dirty="0"/>
              <a:t>JavaScript.</a:t>
            </a:r>
          </a:p>
          <a:p>
            <a:endParaRPr lang="en-US" dirty="0"/>
          </a:p>
          <a:p>
            <a:r>
              <a:rPr lang="en-US" dirty="0"/>
              <a:t>Efficient sorting is important for optimizing the efficiency of other algorithms hence having a good grasp on them is very important. Further in the course of learning algorithms one will discover advanced facets of a language along with programming design patterns that will give you an edge as a developer </a:t>
            </a:r>
          </a:p>
          <a:p>
            <a:endParaRPr lang="en-US" dirty="0"/>
          </a:p>
          <a:p>
            <a:r>
              <a:rPr lang="en-IN" dirty="0"/>
              <a:t>So with the help of our tool we hope one can </a:t>
            </a:r>
            <a:r>
              <a:rPr lang="en-US" dirty="0"/>
              <a:t>see these algorithms under a different light and hopefully appreciate the processing and brain power behind these piece of genius</a:t>
            </a:r>
            <a:r>
              <a:rPr lang="en-US" sz="1400" dirty="0">
                <a:solidFill>
                  <a:schemeClr val="bg2"/>
                </a:solidFill>
              </a:rPr>
              <a:t>.</a:t>
            </a:r>
            <a:endParaRPr lang="en-US" dirty="0">
              <a:solidFill>
                <a:schemeClr val="bg2"/>
              </a:solidFill>
            </a:endParaRPr>
          </a:p>
        </p:txBody>
      </p:sp>
    </p:spTree>
    <p:extLst>
      <p:ext uri="{BB962C8B-B14F-4D97-AF65-F5344CB8AC3E}">
        <p14:creationId xmlns:p14="http://schemas.microsoft.com/office/powerpoint/2010/main" val="2328106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2"/>
          <p:cNvSpPr txBox="1">
            <a:spLocks noGrp="1"/>
          </p:cNvSpPr>
          <p:nvPr>
            <p:ph type="title"/>
          </p:nvPr>
        </p:nvSpPr>
        <p:spPr>
          <a:xfrm>
            <a:off x="729450" y="1322450"/>
            <a:ext cx="7010100" cy="35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dirty="0"/>
              <a:t>Abstract</a:t>
            </a:r>
            <a:endParaRPr sz="2800" dirty="0"/>
          </a:p>
        </p:txBody>
      </p:sp>
      <p:sp>
        <p:nvSpPr>
          <p:cNvPr id="219" name="Google Shape;219;p22"/>
          <p:cNvSpPr txBox="1">
            <a:spLocks noGrp="1"/>
          </p:cNvSpPr>
          <p:nvPr>
            <p:ph type="body" idx="4294967295"/>
          </p:nvPr>
        </p:nvSpPr>
        <p:spPr>
          <a:xfrm>
            <a:off x="729450" y="2005382"/>
            <a:ext cx="7010100" cy="26283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US" sz="1600" dirty="0">
                <a:solidFill>
                  <a:srgbClr val="FFFFFF"/>
                </a:solidFill>
                <a:latin typeface="PT Sans"/>
              </a:rPr>
              <a:t>Thi</a:t>
            </a:r>
            <a:r>
              <a:rPr lang="en-US" sz="1600" dirty="0">
                <a:solidFill>
                  <a:srgbClr val="FFFFFF"/>
                </a:solidFill>
              </a:rPr>
              <a:t>s tool is an attempt to visualize and help to understand how some of the most famous sorting algorithms work. This tool</a:t>
            </a:r>
            <a:r>
              <a:rPr lang="en-US" sz="2000" b="0" i="0" dirty="0">
                <a:solidFill>
                  <a:srgbClr val="AAAAAA"/>
                </a:solidFill>
                <a:effectLst/>
                <a:latin typeface="PT Sans"/>
              </a:rPr>
              <a:t> </a:t>
            </a:r>
            <a:r>
              <a:rPr lang="en-US" sz="1600" dirty="0">
                <a:solidFill>
                  <a:srgbClr val="FFFFFF"/>
                </a:solidFill>
              </a:rPr>
              <a:t>is for the ones who want to see these algorithms under a different light and hopefully appreciate the processing and brain power behind these piece of genius that in many ways have changed the way we live.</a:t>
            </a:r>
            <a:endParaRPr sz="1600" dirty="0">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36CFE-DD2E-48EE-A199-BDAAA07466A6}"/>
              </a:ext>
            </a:extLst>
          </p:cNvPr>
          <p:cNvSpPr>
            <a:spLocks noGrp="1"/>
          </p:cNvSpPr>
          <p:nvPr>
            <p:ph type="title"/>
          </p:nvPr>
        </p:nvSpPr>
        <p:spPr>
          <a:xfrm>
            <a:off x="729450" y="1322450"/>
            <a:ext cx="7688400" cy="754443"/>
          </a:xfrm>
        </p:spPr>
        <p:txBody>
          <a:bodyPr/>
          <a:lstStyle/>
          <a:p>
            <a:r>
              <a:rPr lang="en-US" dirty="0"/>
              <a:t>Bibliography</a:t>
            </a:r>
          </a:p>
        </p:txBody>
      </p:sp>
      <p:sp>
        <p:nvSpPr>
          <p:cNvPr id="3" name="TextBox 2">
            <a:extLst>
              <a:ext uri="{FF2B5EF4-FFF2-40B4-BE49-F238E27FC236}">
                <a16:creationId xmlns:a16="http://schemas.microsoft.com/office/drawing/2014/main" id="{35CF19E9-EB8B-413D-AC42-6C3F9F03DB5D}"/>
              </a:ext>
            </a:extLst>
          </p:cNvPr>
          <p:cNvSpPr txBox="1"/>
          <p:nvPr/>
        </p:nvSpPr>
        <p:spPr>
          <a:xfrm>
            <a:off x="729450" y="2451248"/>
            <a:ext cx="7832652" cy="1384995"/>
          </a:xfrm>
          <a:prstGeom prst="rect">
            <a:avLst/>
          </a:prstGeom>
          <a:noFill/>
        </p:spPr>
        <p:txBody>
          <a:bodyPr wrap="square" rtlCol="0">
            <a:spAutoFit/>
          </a:bodyPr>
          <a:lstStyle/>
          <a:p>
            <a:pPr marL="285750" indent="-285750">
              <a:buClr>
                <a:schemeClr val="bg1"/>
              </a:buClr>
              <a:buFont typeface="Wingdings" panose="05000000000000000000" pitchFamily="2" charset="2"/>
              <a:buChar char="Ø"/>
            </a:pPr>
            <a:r>
              <a:rPr lang="en-US" dirty="0">
                <a:solidFill>
                  <a:srgbClr val="FFFFFF"/>
                </a:solidFill>
                <a:latin typeface="Lato"/>
                <a:sym typeface="Lato"/>
                <a:hlinkClick r:id="rId2">
                  <a:extLst>
                    <a:ext uri="{A12FA001-AC4F-418D-AE19-62706E023703}">
                      <ahyp:hlinkClr xmlns:ahyp="http://schemas.microsoft.com/office/drawing/2018/hyperlinkcolor" val="tx"/>
                    </a:ext>
                  </a:extLst>
                </a:hlinkClick>
              </a:rPr>
              <a:t>www.researchgate.net</a:t>
            </a:r>
            <a:endParaRPr lang="en-US" dirty="0">
              <a:solidFill>
                <a:srgbClr val="FFFFFF"/>
              </a:solidFill>
              <a:latin typeface="Lato"/>
              <a:sym typeface="Lato"/>
            </a:endParaRPr>
          </a:p>
          <a:p>
            <a:pPr marL="285750" indent="-285750">
              <a:buClr>
                <a:schemeClr val="bg1"/>
              </a:buClr>
              <a:buFont typeface="Wingdings" panose="05000000000000000000" pitchFamily="2" charset="2"/>
              <a:buChar char="Ø"/>
            </a:pPr>
            <a:endParaRPr lang="en-US" dirty="0">
              <a:solidFill>
                <a:schemeClr val="bg1"/>
              </a:solidFill>
            </a:endParaRPr>
          </a:p>
          <a:p>
            <a:pPr marL="285750" indent="-285750">
              <a:buClr>
                <a:schemeClr val="bg1"/>
              </a:buClr>
              <a:buFont typeface="Wingdings" panose="05000000000000000000" pitchFamily="2" charset="2"/>
              <a:buChar char="Ø"/>
            </a:pPr>
            <a:r>
              <a:rPr lang="en-US" dirty="0">
                <a:solidFill>
                  <a:srgbClr val="FFFFFF"/>
                </a:solidFill>
                <a:latin typeface="Lato"/>
                <a:sym typeface="Lato"/>
                <a:hlinkClick r:id="rId3">
                  <a:extLst>
                    <a:ext uri="{A12FA001-AC4F-418D-AE19-62706E023703}">
                      <ahyp:hlinkClr xmlns:ahyp="http://schemas.microsoft.com/office/drawing/2018/hyperlinkcolor" val="tx"/>
                    </a:ext>
                  </a:extLst>
                </a:hlinkClick>
              </a:rPr>
              <a:t>www.geeksforgeeks.org</a:t>
            </a:r>
            <a:endParaRPr lang="en-US" dirty="0">
              <a:solidFill>
                <a:srgbClr val="FFFFFF"/>
              </a:solidFill>
              <a:latin typeface="Lato"/>
              <a:sym typeface="Lato"/>
            </a:endParaRPr>
          </a:p>
          <a:p>
            <a:pPr marL="285750" indent="-285750">
              <a:buClr>
                <a:schemeClr val="bg1"/>
              </a:buClr>
              <a:buFont typeface="Wingdings" panose="05000000000000000000" pitchFamily="2" charset="2"/>
              <a:buChar char="Ø"/>
            </a:pPr>
            <a:endParaRPr lang="en-US" dirty="0">
              <a:solidFill>
                <a:srgbClr val="FFFFFF"/>
              </a:solidFill>
              <a:latin typeface="Lato"/>
              <a:sym typeface="Lato"/>
            </a:endParaRPr>
          </a:p>
          <a:p>
            <a:pPr marL="285750" indent="-285750">
              <a:buClr>
                <a:schemeClr val="bg1"/>
              </a:buClr>
              <a:buFont typeface="Wingdings" panose="05000000000000000000" pitchFamily="2" charset="2"/>
              <a:buChar char="Ø"/>
            </a:pPr>
            <a:r>
              <a:rPr lang="en-US" dirty="0">
                <a:solidFill>
                  <a:srgbClr val="FFFFFF"/>
                </a:solidFill>
                <a:latin typeface="Lato"/>
                <a:sym typeface="Lato"/>
                <a:hlinkClick r:id="rId4">
                  <a:extLst>
                    <a:ext uri="{A12FA001-AC4F-418D-AE19-62706E023703}">
                      <ahyp:hlinkClr xmlns:ahyp="http://schemas.microsoft.com/office/drawing/2018/hyperlinkcolor" val="tx"/>
                    </a:ext>
                  </a:extLst>
                </a:hlinkClick>
              </a:rPr>
              <a:t>https://ieeexplore.ieee.org</a:t>
            </a:r>
            <a:endParaRPr lang="en-US" dirty="0">
              <a:solidFill>
                <a:srgbClr val="FFFFFF"/>
              </a:solidFill>
              <a:latin typeface="Lato"/>
            </a:endParaRPr>
          </a:p>
          <a:p>
            <a:pPr marL="285750" indent="-285750">
              <a:buClr>
                <a:schemeClr val="bg1"/>
              </a:buClr>
              <a:buFont typeface="Wingdings" panose="05000000000000000000" pitchFamily="2" charset="2"/>
              <a:buChar char="Ø"/>
            </a:pPr>
            <a:endParaRPr lang="en-US" dirty="0">
              <a:solidFill>
                <a:srgbClr val="FFFFFF"/>
              </a:solidFill>
              <a:latin typeface="Lato"/>
            </a:endParaRPr>
          </a:p>
        </p:txBody>
      </p:sp>
    </p:spTree>
    <p:extLst>
      <p:ext uri="{BB962C8B-B14F-4D97-AF65-F5344CB8AC3E}">
        <p14:creationId xmlns:p14="http://schemas.microsoft.com/office/powerpoint/2010/main" val="39461698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CE8B20-56BA-464B-8B80-B84E03A20074}"/>
              </a:ext>
            </a:extLst>
          </p:cNvPr>
          <p:cNvSpPr/>
          <p:nvPr/>
        </p:nvSpPr>
        <p:spPr>
          <a:xfrm>
            <a:off x="2681097" y="2110085"/>
            <a:ext cx="3781805" cy="923330"/>
          </a:xfrm>
          <a:prstGeom prst="rect">
            <a:avLst/>
          </a:prstGeom>
          <a:noFill/>
        </p:spPr>
        <p:txBody>
          <a:bodyPr wrap="none" lIns="91440" tIns="45720" rIns="91440" bIns="45720">
            <a:spAutoFit/>
          </a:bodyPr>
          <a:lstStyle/>
          <a:p>
            <a:pPr algn="ctr"/>
            <a:r>
              <a:rPr lang="en-US" sz="5400" b="1" cap="none" spc="50" dirty="0">
                <a:ln w="0"/>
                <a:solidFill>
                  <a:schemeClr val="bg1"/>
                </a:solidFill>
                <a:effectLst>
                  <a:innerShdw blurRad="63500" dist="50800" dir="13500000">
                    <a:srgbClr val="000000">
                      <a:alpha val="50000"/>
                    </a:srgbClr>
                  </a:innerShdw>
                </a:effectLst>
              </a:rPr>
              <a:t>Thank You</a:t>
            </a:r>
          </a:p>
        </p:txBody>
      </p:sp>
    </p:spTree>
    <p:extLst>
      <p:ext uri="{BB962C8B-B14F-4D97-AF65-F5344CB8AC3E}">
        <p14:creationId xmlns:p14="http://schemas.microsoft.com/office/powerpoint/2010/main" val="1149111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dirty="0"/>
              <a:t>Introduction</a:t>
            </a:r>
            <a:endParaRPr sz="2800" dirty="0"/>
          </a:p>
        </p:txBody>
      </p:sp>
      <p:sp>
        <p:nvSpPr>
          <p:cNvPr id="199" name="Google Shape;199;p20"/>
          <p:cNvSpPr txBox="1">
            <a:spLocks noGrp="1"/>
          </p:cNvSpPr>
          <p:nvPr>
            <p:ph type="body" idx="1"/>
          </p:nvPr>
        </p:nvSpPr>
        <p:spPr>
          <a:xfrm>
            <a:off x="1133092" y="2200437"/>
            <a:ext cx="7848675" cy="3761487"/>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sz="1400" dirty="0"/>
              <a:t>A sorting algorithm is an algorithm that organizes elements of a sequence in a certain order. Since the early days of computing, the sorting problem has been one of the main battlefields for researchers.   Sorting visualizer makes it possible to compare as well as understand how different algorithms behave with different initial set of items. The reason behind this is not only the need of solving a very common task but also the challenge of solving a complex problem in the most efficient way.</a:t>
            </a:r>
            <a:r>
              <a:rPr lang="en-IN" sz="1400" dirty="0"/>
              <a:t>Algorithm takes an input, and provides output. We can also say that algorithm is a tool or a sequence of steps to solve computational problems . To design an algorithm various techniques and methodologies are applied. Sorting algorithms are design to order the data set into ascending or descending orders. Sorting algorithms are very important, as these algorithms are used to design other algorithms e.g. searching algorithms</a:t>
            </a:r>
            <a:br>
              <a:rPr lang="en-US" sz="2000" dirty="0"/>
            </a:br>
            <a:endParaRPr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9" name="Google Shape;199;p20"/>
          <p:cNvSpPr txBox="1">
            <a:spLocks noGrp="1"/>
          </p:cNvSpPr>
          <p:nvPr>
            <p:ph type="body" idx="1"/>
          </p:nvPr>
        </p:nvSpPr>
        <p:spPr>
          <a:xfrm>
            <a:off x="1044602" y="1205032"/>
            <a:ext cx="7848675" cy="3761487"/>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IN" sz="1400" dirty="0"/>
              <a:t>It is used in many importing applications, since the performance of sorting algorithm is very important issue . Due to this importance a number of sorting algorithms has been presented each with different constraints. Since we can formally define sorting as: </a:t>
            </a:r>
          </a:p>
          <a:p>
            <a:pPr marL="0" lvl="0" indent="0" rtl="0">
              <a:spcBef>
                <a:spcPts val="0"/>
              </a:spcBef>
              <a:spcAft>
                <a:spcPts val="1600"/>
              </a:spcAft>
              <a:buNone/>
            </a:pPr>
            <a:r>
              <a:rPr lang="en-IN" sz="1400" b="1" dirty="0"/>
              <a:t>Input:   </a:t>
            </a:r>
            <a:r>
              <a:rPr lang="en-IN" sz="1400" dirty="0"/>
              <a:t>A sequence of data set having n numbers of random order data 𝐴=(𝑎1,𝑎2,𝑎3… ,𝑎 𝑛−1 ,𝑎𝑛 )</a:t>
            </a:r>
          </a:p>
          <a:p>
            <a:pPr marL="0" lvl="0" indent="0" rtl="0">
              <a:spcBef>
                <a:spcPts val="0"/>
              </a:spcBef>
              <a:spcAft>
                <a:spcPts val="1600"/>
              </a:spcAft>
              <a:buNone/>
            </a:pPr>
            <a:r>
              <a:rPr lang="en-IN" sz="1400" b="1" dirty="0"/>
              <a:t>Output:   </a:t>
            </a:r>
            <a:r>
              <a:rPr lang="en-IN" sz="1400" dirty="0"/>
              <a:t>A permutation of the input sequence 𝐴′=(𝑎′1,𝑎′2,𝑎′3… ,𝑎′ 𝑛−1 ,𝑎′𝑛 ), such that 𝑎′1≤𝑎′2≤𝑎′≤,…,≤𝑎 𝑛−1 ≤𝑎𝑛 )</a:t>
            </a:r>
          </a:p>
          <a:p>
            <a:pPr marL="0" lvl="0" indent="0" rtl="0">
              <a:spcBef>
                <a:spcPts val="0"/>
              </a:spcBef>
              <a:spcAft>
                <a:spcPts val="1600"/>
              </a:spcAft>
              <a:buNone/>
            </a:pPr>
            <a:endParaRPr lang="en-IN" sz="1400" dirty="0"/>
          </a:p>
        </p:txBody>
      </p:sp>
      <p:pic>
        <p:nvPicPr>
          <p:cNvPr id="4" name="Picture 3">
            <a:extLst>
              <a:ext uri="{FF2B5EF4-FFF2-40B4-BE49-F238E27FC236}">
                <a16:creationId xmlns:a16="http://schemas.microsoft.com/office/drawing/2014/main" id="{F229864A-9154-40F9-904B-74915000B98B}"/>
              </a:ext>
            </a:extLst>
          </p:cNvPr>
          <p:cNvPicPr>
            <a:picLocks noChangeAspect="1"/>
          </p:cNvPicPr>
          <p:nvPr/>
        </p:nvPicPr>
        <p:blipFill>
          <a:blip r:embed="rId3"/>
          <a:stretch>
            <a:fillRect/>
          </a:stretch>
        </p:blipFill>
        <p:spPr>
          <a:xfrm>
            <a:off x="2500180" y="3469997"/>
            <a:ext cx="4143640" cy="1374409"/>
          </a:xfrm>
          <a:prstGeom prst="rect">
            <a:avLst/>
          </a:prstGeom>
        </p:spPr>
      </p:pic>
    </p:spTree>
    <p:extLst>
      <p:ext uri="{BB962C8B-B14F-4D97-AF65-F5344CB8AC3E}">
        <p14:creationId xmlns:p14="http://schemas.microsoft.com/office/powerpoint/2010/main" val="2273088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9" name="Google Shape;199;p20"/>
          <p:cNvSpPr txBox="1">
            <a:spLocks noGrp="1"/>
          </p:cNvSpPr>
          <p:nvPr>
            <p:ph type="body" idx="1"/>
          </p:nvPr>
        </p:nvSpPr>
        <p:spPr>
          <a:xfrm>
            <a:off x="1029853" y="1485252"/>
            <a:ext cx="7848675" cy="3761487"/>
          </a:xfrm>
          <a:prstGeom prst="rect">
            <a:avLst/>
          </a:prstGeom>
        </p:spPr>
        <p:txBody>
          <a:bodyPr spcFirstLastPara="1" wrap="square" lIns="91425" tIns="91425" rIns="91425" bIns="91425" anchor="t" anchorCtr="0">
            <a:noAutofit/>
          </a:bodyPr>
          <a:lstStyle/>
          <a:p>
            <a:pPr marL="0" indent="0">
              <a:spcAft>
                <a:spcPts val="1600"/>
              </a:spcAft>
              <a:buNone/>
            </a:pPr>
            <a:r>
              <a:rPr lang="en-IN" sz="1400" dirty="0"/>
              <a:t>For example if the given sequence is (59, 41, 31, 41, 26, 58); then the output sequence of sorting algorithm will be (26, 31, 41, 41, 58, 59).Sorting is an intermediate and an important part of managing data. Due to their importance a number of sorting algorithms are proposed e.g. bubble sort, selection sort, insertion sort, quick sort, merge sort etc. Some of sorting algorithms are very simple e.g. bubble sort; while other are complex e.g. quick sort and merge sort</a:t>
            </a:r>
            <a:br>
              <a:rPr lang="en-IN" sz="2000" dirty="0"/>
            </a:br>
            <a:endParaRPr lang="en-IN" sz="1400" dirty="0"/>
          </a:p>
          <a:p>
            <a:pPr marL="0" indent="0">
              <a:spcAft>
                <a:spcPts val="1600"/>
              </a:spcAft>
              <a:buNone/>
            </a:pPr>
            <a:r>
              <a:rPr lang="en-IN" sz="1400" dirty="0"/>
              <a:t>All sorting algorithms work for a specific environment. Some sorting algorithms works best on small data sets, some works good in a large data set, while others work good in a medium data set. The performance of a sorting algorithm is described by their complexity. Complexity of the algorithm is described by a standard notation big O as O(n); Where Big O represents the complexity of the algorithm, while n represents the number of elements in the database.</a:t>
            </a:r>
            <a:br>
              <a:rPr lang="en-US" sz="2000" dirty="0"/>
            </a:br>
            <a:endParaRPr sz="1400" dirty="0"/>
          </a:p>
        </p:txBody>
      </p:sp>
    </p:spTree>
    <p:extLst>
      <p:ext uri="{BB962C8B-B14F-4D97-AF65-F5344CB8AC3E}">
        <p14:creationId xmlns:p14="http://schemas.microsoft.com/office/powerpoint/2010/main" val="295344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17"/>
        <p:cNvGrpSpPr/>
        <p:nvPr/>
      </p:nvGrpSpPr>
      <p:grpSpPr>
        <a:xfrm>
          <a:off x="0" y="0"/>
          <a:ext cx="0" cy="0"/>
          <a:chOff x="0" y="0"/>
          <a:chExt cx="0" cy="0"/>
        </a:xfrm>
      </p:grpSpPr>
      <p:sp>
        <p:nvSpPr>
          <p:cNvPr id="218" name="Google Shape;218;p22"/>
          <p:cNvSpPr txBox="1">
            <a:spLocks noGrp="1"/>
          </p:cNvSpPr>
          <p:nvPr>
            <p:ph type="title"/>
          </p:nvPr>
        </p:nvSpPr>
        <p:spPr>
          <a:xfrm>
            <a:off x="729450" y="591029"/>
            <a:ext cx="7010100" cy="5681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dirty="0"/>
              <a:t>Sorting Algorithms Visualized:</a:t>
            </a:r>
            <a:endParaRPr sz="2800" dirty="0"/>
          </a:p>
        </p:txBody>
      </p:sp>
      <p:sp>
        <p:nvSpPr>
          <p:cNvPr id="5" name="Google Shape;206;p21">
            <a:extLst>
              <a:ext uri="{FF2B5EF4-FFF2-40B4-BE49-F238E27FC236}">
                <a16:creationId xmlns:a16="http://schemas.microsoft.com/office/drawing/2014/main" id="{D7FC69F4-32A5-4207-9BA5-A75FC335C3E5}"/>
              </a:ext>
            </a:extLst>
          </p:cNvPr>
          <p:cNvSpPr/>
          <p:nvPr/>
        </p:nvSpPr>
        <p:spPr>
          <a:xfrm>
            <a:off x="742830" y="2119636"/>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1</a:t>
            </a:r>
            <a:endParaRPr sz="800" b="1">
              <a:solidFill>
                <a:srgbClr val="FFFFFF"/>
              </a:solidFill>
            </a:endParaRPr>
          </a:p>
        </p:txBody>
      </p:sp>
      <p:sp>
        <p:nvSpPr>
          <p:cNvPr id="6" name="Google Shape;207;p21">
            <a:extLst>
              <a:ext uri="{FF2B5EF4-FFF2-40B4-BE49-F238E27FC236}">
                <a16:creationId xmlns:a16="http://schemas.microsoft.com/office/drawing/2014/main" id="{A43EC43C-8236-478B-84C8-5C558489AC71}"/>
              </a:ext>
            </a:extLst>
          </p:cNvPr>
          <p:cNvSpPr txBox="1">
            <a:spLocks/>
          </p:cNvSpPr>
          <p:nvPr/>
        </p:nvSpPr>
        <p:spPr>
          <a:xfrm>
            <a:off x="1199766" y="2045850"/>
            <a:ext cx="6345038" cy="1051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n-IN" sz="1200" dirty="0"/>
              <a:t>.</a:t>
            </a:r>
            <a:r>
              <a:rPr lang="en-IN" sz="1600" dirty="0">
                <a:solidFill>
                  <a:schemeClr val="bg1"/>
                </a:solidFill>
              </a:rPr>
              <a:t>Insertion Sort</a:t>
            </a:r>
            <a:endParaRPr lang="en-IN" sz="1200" dirty="0"/>
          </a:p>
        </p:txBody>
      </p:sp>
      <p:sp>
        <p:nvSpPr>
          <p:cNvPr id="7" name="Google Shape;208;p21">
            <a:extLst>
              <a:ext uri="{FF2B5EF4-FFF2-40B4-BE49-F238E27FC236}">
                <a16:creationId xmlns:a16="http://schemas.microsoft.com/office/drawing/2014/main" id="{28B87BF2-B7FC-47D5-9FD2-B730BFA962B8}"/>
              </a:ext>
            </a:extLst>
          </p:cNvPr>
          <p:cNvSpPr/>
          <p:nvPr/>
        </p:nvSpPr>
        <p:spPr>
          <a:xfrm>
            <a:off x="742830" y="2661886"/>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dirty="0">
                <a:solidFill>
                  <a:srgbClr val="FFFFFF"/>
                </a:solidFill>
              </a:rPr>
              <a:t>2</a:t>
            </a:r>
            <a:endParaRPr sz="800" b="1" dirty="0">
              <a:solidFill>
                <a:srgbClr val="FFFFFF"/>
              </a:solidFill>
            </a:endParaRPr>
          </a:p>
        </p:txBody>
      </p:sp>
      <p:sp>
        <p:nvSpPr>
          <p:cNvPr id="9" name="Google Shape;208;p21">
            <a:extLst>
              <a:ext uri="{FF2B5EF4-FFF2-40B4-BE49-F238E27FC236}">
                <a16:creationId xmlns:a16="http://schemas.microsoft.com/office/drawing/2014/main" id="{847EE110-31AF-42F3-BC5F-6D6799510B72}"/>
              </a:ext>
            </a:extLst>
          </p:cNvPr>
          <p:cNvSpPr/>
          <p:nvPr/>
        </p:nvSpPr>
        <p:spPr>
          <a:xfrm>
            <a:off x="729450" y="3204136"/>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dirty="0">
                <a:solidFill>
                  <a:srgbClr val="FFFFFF"/>
                </a:solidFill>
              </a:rPr>
              <a:t>3</a:t>
            </a:r>
            <a:endParaRPr sz="800" b="1" dirty="0">
              <a:solidFill>
                <a:srgbClr val="FFFFFF"/>
              </a:solidFill>
            </a:endParaRPr>
          </a:p>
        </p:txBody>
      </p:sp>
      <p:sp>
        <p:nvSpPr>
          <p:cNvPr id="11" name="Google Shape;208;p21">
            <a:extLst>
              <a:ext uri="{FF2B5EF4-FFF2-40B4-BE49-F238E27FC236}">
                <a16:creationId xmlns:a16="http://schemas.microsoft.com/office/drawing/2014/main" id="{E39F13D1-8F44-4E59-89EA-8890E7B91397}"/>
              </a:ext>
            </a:extLst>
          </p:cNvPr>
          <p:cNvSpPr/>
          <p:nvPr/>
        </p:nvSpPr>
        <p:spPr>
          <a:xfrm>
            <a:off x="729450" y="3746917"/>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dirty="0">
                <a:solidFill>
                  <a:srgbClr val="FFFFFF"/>
                </a:solidFill>
              </a:rPr>
              <a:t>4</a:t>
            </a:r>
            <a:endParaRPr sz="800" b="1" dirty="0">
              <a:solidFill>
                <a:srgbClr val="FFFFFF"/>
              </a:solidFill>
            </a:endParaRPr>
          </a:p>
        </p:txBody>
      </p:sp>
      <p:sp>
        <p:nvSpPr>
          <p:cNvPr id="2" name="Google Shape;207;p21">
            <a:extLst>
              <a:ext uri="{FF2B5EF4-FFF2-40B4-BE49-F238E27FC236}">
                <a16:creationId xmlns:a16="http://schemas.microsoft.com/office/drawing/2014/main" id="{6BF89FEC-425A-4034-A0DD-83ED994AD4FD}"/>
              </a:ext>
            </a:extLst>
          </p:cNvPr>
          <p:cNvSpPr txBox="1">
            <a:spLocks/>
          </p:cNvSpPr>
          <p:nvPr/>
        </p:nvSpPr>
        <p:spPr>
          <a:xfrm>
            <a:off x="1199766" y="2584332"/>
            <a:ext cx="6345038" cy="1051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n-IN" sz="1200" dirty="0"/>
              <a:t>.</a:t>
            </a:r>
            <a:r>
              <a:rPr lang="en-IN" sz="1600" dirty="0">
                <a:solidFill>
                  <a:schemeClr val="bg1"/>
                </a:solidFill>
              </a:rPr>
              <a:t>Selection Sort</a:t>
            </a:r>
            <a:endParaRPr lang="en-IN" sz="1200" dirty="0"/>
          </a:p>
        </p:txBody>
      </p:sp>
      <p:sp>
        <p:nvSpPr>
          <p:cNvPr id="3" name="Google Shape;207;p21">
            <a:extLst>
              <a:ext uri="{FF2B5EF4-FFF2-40B4-BE49-F238E27FC236}">
                <a16:creationId xmlns:a16="http://schemas.microsoft.com/office/drawing/2014/main" id="{F2D025A0-B313-49A7-B881-0491E276707C}"/>
              </a:ext>
            </a:extLst>
          </p:cNvPr>
          <p:cNvSpPr txBox="1">
            <a:spLocks/>
          </p:cNvSpPr>
          <p:nvPr/>
        </p:nvSpPr>
        <p:spPr>
          <a:xfrm>
            <a:off x="1199766" y="3154446"/>
            <a:ext cx="6345038" cy="1051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n-IN" sz="1200" dirty="0"/>
              <a:t>.</a:t>
            </a:r>
            <a:r>
              <a:rPr lang="en-IN" sz="1600" dirty="0">
                <a:solidFill>
                  <a:schemeClr val="bg1"/>
                </a:solidFill>
              </a:rPr>
              <a:t>Bubble Sort</a:t>
            </a:r>
            <a:endParaRPr lang="en-IN" sz="1200" dirty="0"/>
          </a:p>
        </p:txBody>
      </p:sp>
      <p:sp>
        <p:nvSpPr>
          <p:cNvPr id="13" name="Google Shape;207;p21">
            <a:extLst>
              <a:ext uri="{FF2B5EF4-FFF2-40B4-BE49-F238E27FC236}">
                <a16:creationId xmlns:a16="http://schemas.microsoft.com/office/drawing/2014/main" id="{BCCB500C-7992-47D4-8774-E17ECAC015DD}"/>
              </a:ext>
            </a:extLst>
          </p:cNvPr>
          <p:cNvSpPr txBox="1">
            <a:spLocks/>
          </p:cNvSpPr>
          <p:nvPr/>
        </p:nvSpPr>
        <p:spPr>
          <a:xfrm>
            <a:off x="1199766" y="3692928"/>
            <a:ext cx="6345038" cy="1051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n-IN" sz="1200" dirty="0"/>
              <a:t>.</a:t>
            </a:r>
            <a:r>
              <a:rPr lang="en-IN" sz="1600" dirty="0">
                <a:solidFill>
                  <a:schemeClr val="bg1"/>
                </a:solidFill>
              </a:rPr>
              <a:t>Merge Sort</a:t>
            </a:r>
            <a:endParaRPr lang="en-IN" sz="1200" dirty="0"/>
          </a:p>
        </p:txBody>
      </p:sp>
      <p:sp>
        <p:nvSpPr>
          <p:cNvPr id="15" name="Google Shape;208;p21">
            <a:extLst>
              <a:ext uri="{FF2B5EF4-FFF2-40B4-BE49-F238E27FC236}">
                <a16:creationId xmlns:a16="http://schemas.microsoft.com/office/drawing/2014/main" id="{26E52938-5797-4F8A-9E82-8C12132893DD}"/>
              </a:ext>
            </a:extLst>
          </p:cNvPr>
          <p:cNvSpPr/>
          <p:nvPr/>
        </p:nvSpPr>
        <p:spPr>
          <a:xfrm>
            <a:off x="4703224" y="211910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dirty="0">
                <a:solidFill>
                  <a:srgbClr val="FFFFFF"/>
                </a:solidFill>
              </a:rPr>
              <a:t>5</a:t>
            </a:r>
            <a:endParaRPr sz="800" b="1" dirty="0">
              <a:solidFill>
                <a:srgbClr val="FFFFFF"/>
              </a:solidFill>
            </a:endParaRPr>
          </a:p>
        </p:txBody>
      </p:sp>
      <p:sp>
        <p:nvSpPr>
          <p:cNvPr id="17" name="Google Shape;208;p21">
            <a:extLst>
              <a:ext uri="{FF2B5EF4-FFF2-40B4-BE49-F238E27FC236}">
                <a16:creationId xmlns:a16="http://schemas.microsoft.com/office/drawing/2014/main" id="{264AF4C5-3EB2-44E9-877A-E83E0CB2D751}"/>
              </a:ext>
            </a:extLst>
          </p:cNvPr>
          <p:cNvSpPr/>
          <p:nvPr/>
        </p:nvSpPr>
        <p:spPr>
          <a:xfrm>
            <a:off x="4703224" y="2661886"/>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dirty="0">
                <a:solidFill>
                  <a:srgbClr val="FFFFFF"/>
                </a:solidFill>
              </a:rPr>
              <a:t>6</a:t>
            </a:r>
            <a:endParaRPr sz="800" b="1" dirty="0">
              <a:solidFill>
                <a:srgbClr val="FFFFFF"/>
              </a:solidFill>
            </a:endParaRPr>
          </a:p>
        </p:txBody>
      </p:sp>
      <p:sp>
        <p:nvSpPr>
          <p:cNvPr id="19" name="Google Shape;207;p21">
            <a:extLst>
              <a:ext uri="{FF2B5EF4-FFF2-40B4-BE49-F238E27FC236}">
                <a16:creationId xmlns:a16="http://schemas.microsoft.com/office/drawing/2014/main" id="{1C384183-4433-4E43-B10D-473CF0FC9DDE}"/>
              </a:ext>
            </a:extLst>
          </p:cNvPr>
          <p:cNvSpPr txBox="1">
            <a:spLocks/>
          </p:cNvSpPr>
          <p:nvPr/>
        </p:nvSpPr>
        <p:spPr>
          <a:xfrm>
            <a:off x="5158247" y="2044536"/>
            <a:ext cx="6345038" cy="1051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n-IN" sz="1200" dirty="0"/>
              <a:t>.</a:t>
            </a:r>
            <a:r>
              <a:rPr lang="en-IN" sz="1600" dirty="0">
                <a:solidFill>
                  <a:schemeClr val="bg1"/>
                </a:solidFill>
              </a:rPr>
              <a:t>Quick Sort</a:t>
            </a:r>
            <a:endParaRPr lang="en-IN" sz="1200" dirty="0"/>
          </a:p>
        </p:txBody>
      </p:sp>
      <p:sp>
        <p:nvSpPr>
          <p:cNvPr id="21" name="Google Shape;207;p21">
            <a:extLst>
              <a:ext uri="{FF2B5EF4-FFF2-40B4-BE49-F238E27FC236}">
                <a16:creationId xmlns:a16="http://schemas.microsoft.com/office/drawing/2014/main" id="{002E4567-E35F-4082-AC55-31A75CB1ACDC}"/>
              </a:ext>
            </a:extLst>
          </p:cNvPr>
          <p:cNvSpPr txBox="1">
            <a:spLocks/>
          </p:cNvSpPr>
          <p:nvPr/>
        </p:nvSpPr>
        <p:spPr>
          <a:xfrm>
            <a:off x="5158247" y="2612730"/>
            <a:ext cx="6345038" cy="1051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n-IN" sz="1200" dirty="0"/>
              <a:t>.</a:t>
            </a:r>
            <a:r>
              <a:rPr lang="en-IN" sz="1600" dirty="0">
                <a:solidFill>
                  <a:schemeClr val="bg1"/>
                </a:solidFill>
              </a:rPr>
              <a:t>Heap Sort</a:t>
            </a:r>
            <a:endParaRPr lang="en-IN"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17"/>
        <p:cNvGrpSpPr/>
        <p:nvPr/>
      </p:nvGrpSpPr>
      <p:grpSpPr>
        <a:xfrm>
          <a:off x="0" y="0"/>
          <a:ext cx="0" cy="0"/>
          <a:chOff x="0" y="0"/>
          <a:chExt cx="0" cy="0"/>
        </a:xfrm>
      </p:grpSpPr>
      <p:sp>
        <p:nvSpPr>
          <p:cNvPr id="218" name="Google Shape;218;p22"/>
          <p:cNvSpPr txBox="1">
            <a:spLocks noGrp="1"/>
          </p:cNvSpPr>
          <p:nvPr>
            <p:ph type="title"/>
          </p:nvPr>
        </p:nvSpPr>
        <p:spPr>
          <a:xfrm>
            <a:off x="698970" y="573008"/>
            <a:ext cx="7010100" cy="5681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800" dirty="0">
                <a:solidFill>
                  <a:schemeClr val="bg1"/>
                </a:solidFill>
              </a:rPr>
              <a:t>Insertion Sort</a:t>
            </a:r>
            <a:endParaRPr sz="2800" dirty="0"/>
          </a:p>
        </p:txBody>
      </p:sp>
      <p:sp>
        <p:nvSpPr>
          <p:cNvPr id="10" name="Google Shape;207;p21">
            <a:extLst>
              <a:ext uri="{FF2B5EF4-FFF2-40B4-BE49-F238E27FC236}">
                <a16:creationId xmlns:a16="http://schemas.microsoft.com/office/drawing/2014/main" id="{EA75813F-9CC9-4004-8DFE-8014D6E15FD3}"/>
              </a:ext>
            </a:extLst>
          </p:cNvPr>
          <p:cNvSpPr txBox="1">
            <a:spLocks/>
          </p:cNvSpPr>
          <p:nvPr/>
        </p:nvSpPr>
        <p:spPr>
          <a:xfrm>
            <a:off x="698970" y="1725071"/>
            <a:ext cx="8349165" cy="341842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000"/>
              </a:lnSpc>
              <a:spcAft>
                <a:spcPts val="800"/>
              </a:spcAft>
            </a:pPr>
            <a:r>
              <a:rPr kumimoji="0" lang="en-IN" altLang="en-US" sz="1600" b="0" i="0" u="none" strike="noStrike" cap="none" normalizeH="0" baseline="0" dirty="0">
                <a:ln>
                  <a:noFill/>
                </a:ln>
                <a:solidFill>
                  <a:schemeClr val="bg1"/>
                </a:solidFill>
                <a:effectLst/>
                <a:latin typeface="+mj-lt"/>
              </a:rPr>
              <a:t>Insertion sort algorithm is a simple and mostly used algorithm for small and mostly sorted arrays lists. This algorithm uses two same size array lists: one is sorted and one is unsorted. In each step of sorting a minimum element is found at unsorted list and placed it to the sorted list at its proper location. This algorithm uses two arrays since more memory is used, also more time consuming to find minimum element and copy it to new sorted array. This algorithm is relatively used for small and average data sets in place of bubble and selection sort algorithms. Insertion Sort algorithm is twice faster than bubble sort algorithm.</a:t>
            </a:r>
            <a:endParaRPr lang="en-US" sz="1600" dirty="0">
              <a:solidFill>
                <a:schemeClr val="bg1"/>
              </a:solidFill>
              <a:latin typeface="+mj-lt"/>
            </a:endParaRPr>
          </a:p>
          <a:p>
            <a:pPr algn="just">
              <a:spcAft>
                <a:spcPts val="1600"/>
              </a:spcAft>
            </a:pPr>
            <a:endParaRPr lang="en-IN" sz="1600" dirty="0">
              <a:solidFill>
                <a:schemeClr val="bg1"/>
              </a:solidFill>
              <a:latin typeface="+mj-lt"/>
            </a:endParaRPr>
          </a:p>
        </p:txBody>
      </p:sp>
      <p:sp>
        <p:nvSpPr>
          <p:cNvPr id="14" name="Rectangle 3">
            <a:extLst>
              <a:ext uri="{FF2B5EF4-FFF2-40B4-BE49-F238E27FC236}">
                <a16:creationId xmlns:a16="http://schemas.microsoft.com/office/drawing/2014/main" id="{AE7AD08D-C0EE-4EA8-B672-35519F8162D0}"/>
              </a:ext>
            </a:extLst>
          </p:cNvPr>
          <p:cNvSpPr>
            <a:spLocks noChangeArrowheads="1"/>
          </p:cNvSpPr>
          <p:nvPr/>
        </p:nvSpPr>
        <p:spPr bwMode="auto">
          <a:xfrm>
            <a:off x="0" y="51640"/>
            <a:ext cx="65" cy="353919"/>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59990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17"/>
        <p:cNvGrpSpPr/>
        <p:nvPr/>
      </p:nvGrpSpPr>
      <p:grpSpPr>
        <a:xfrm>
          <a:off x="0" y="0"/>
          <a:ext cx="0" cy="0"/>
          <a:chOff x="0" y="0"/>
          <a:chExt cx="0" cy="0"/>
        </a:xfrm>
      </p:grpSpPr>
      <p:sp>
        <p:nvSpPr>
          <p:cNvPr id="218" name="Google Shape;218;p22"/>
          <p:cNvSpPr txBox="1">
            <a:spLocks noGrp="1"/>
          </p:cNvSpPr>
          <p:nvPr>
            <p:ph type="title"/>
          </p:nvPr>
        </p:nvSpPr>
        <p:spPr>
          <a:xfrm>
            <a:off x="698970" y="602505"/>
            <a:ext cx="7010100" cy="5681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800" dirty="0">
                <a:solidFill>
                  <a:schemeClr val="bg1"/>
                </a:solidFill>
              </a:rPr>
              <a:t>Insertion Sort - Algorithm</a:t>
            </a:r>
            <a:endParaRPr sz="2800" dirty="0"/>
          </a:p>
        </p:txBody>
      </p:sp>
      <p:sp>
        <p:nvSpPr>
          <p:cNvPr id="14" name="Rectangle 3">
            <a:extLst>
              <a:ext uri="{FF2B5EF4-FFF2-40B4-BE49-F238E27FC236}">
                <a16:creationId xmlns:a16="http://schemas.microsoft.com/office/drawing/2014/main" id="{AE7AD08D-C0EE-4EA8-B672-35519F8162D0}"/>
              </a:ext>
            </a:extLst>
          </p:cNvPr>
          <p:cNvSpPr>
            <a:spLocks noChangeArrowheads="1"/>
          </p:cNvSpPr>
          <p:nvPr/>
        </p:nvSpPr>
        <p:spPr bwMode="auto">
          <a:xfrm>
            <a:off x="0" y="51640"/>
            <a:ext cx="65" cy="353919"/>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78F347CD-CCD3-4160-BF9D-B74C51A2AC7E}"/>
              </a:ext>
            </a:extLst>
          </p:cNvPr>
          <p:cNvSpPr txBox="1"/>
          <p:nvPr/>
        </p:nvSpPr>
        <p:spPr>
          <a:xfrm>
            <a:off x="1319980" y="1748530"/>
            <a:ext cx="4572000" cy="2977482"/>
          </a:xfrm>
          <a:prstGeom prst="rect">
            <a:avLst/>
          </a:prstGeom>
          <a:solidFill>
            <a:schemeClr val="bg1">
              <a:lumMod val="50000"/>
            </a:schemeClr>
          </a:solidFill>
        </p:spPr>
        <p:txBody>
          <a:bodyPr wrap="square">
            <a:spAutoFit/>
          </a:bodyPr>
          <a:lstStyle/>
          <a:p>
            <a:pPr>
              <a:lnSpc>
                <a:spcPct val="107000"/>
              </a:lnSpc>
              <a:spcAft>
                <a:spcPts val="800"/>
              </a:spcAft>
            </a:pPr>
            <a:r>
              <a:rPr lang="en-IN"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insertionSort</a:t>
            </a:r>
            <a:r>
              <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(array)</a:t>
            </a:r>
          </a:p>
          <a:p>
            <a:pPr>
              <a:lnSpc>
                <a:spcPct val="107000"/>
              </a:lnSpc>
              <a:spcAft>
                <a:spcPts val="800"/>
              </a:spcAft>
            </a:pPr>
            <a:r>
              <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mark first element as sorted</a:t>
            </a:r>
          </a:p>
          <a:p>
            <a:pPr>
              <a:lnSpc>
                <a:spcPct val="107000"/>
              </a:lnSpc>
              <a:spcAft>
                <a:spcPts val="800"/>
              </a:spcAft>
            </a:pPr>
            <a:r>
              <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for each unsorted element X</a:t>
            </a:r>
          </a:p>
          <a:p>
            <a:pPr>
              <a:lnSpc>
                <a:spcPct val="107000"/>
              </a:lnSpc>
              <a:spcAft>
                <a:spcPts val="800"/>
              </a:spcAft>
            </a:pPr>
            <a:r>
              <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'extract' the element X</a:t>
            </a:r>
          </a:p>
          <a:p>
            <a:pPr>
              <a:lnSpc>
                <a:spcPct val="107000"/>
              </a:lnSpc>
              <a:spcAft>
                <a:spcPts val="800"/>
              </a:spcAft>
            </a:pPr>
            <a:r>
              <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for j &lt;- </a:t>
            </a:r>
            <a:r>
              <a:rPr lang="en-IN"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lastSortedIndex</a:t>
            </a:r>
            <a:r>
              <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down to 0</a:t>
            </a:r>
          </a:p>
          <a:p>
            <a:pPr>
              <a:lnSpc>
                <a:spcPct val="107000"/>
              </a:lnSpc>
              <a:spcAft>
                <a:spcPts val="800"/>
              </a:spcAft>
            </a:pPr>
            <a:r>
              <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if current element j &gt; X</a:t>
            </a:r>
          </a:p>
          <a:p>
            <a:pPr>
              <a:lnSpc>
                <a:spcPct val="107000"/>
              </a:lnSpc>
              <a:spcAft>
                <a:spcPts val="800"/>
              </a:spcAft>
            </a:pPr>
            <a:r>
              <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move sorted element to the right by 1</a:t>
            </a:r>
          </a:p>
          <a:p>
            <a:pPr>
              <a:lnSpc>
                <a:spcPct val="107000"/>
              </a:lnSpc>
              <a:spcAft>
                <a:spcPts val="800"/>
              </a:spcAft>
            </a:pPr>
            <a:r>
              <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break loop and insert X here</a:t>
            </a:r>
          </a:p>
          <a:p>
            <a:pPr>
              <a:lnSpc>
                <a:spcPct val="107000"/>
              </a:lnSpc>
              <a:spcAft>
                <a:spcPts val="800"/>
              </a:spcAft>
            </a:pPr>
            <a:r>
              <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end </a:t>
            </a:r>
            <a:r>
              <a:rPr lang="en-IN"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insertionSort</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91999464"/>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1120</TotalTime>
  <Words>2271</Words>
  <Application>Microsoft Office PowerPoint</Application>
  <PresentationFormat>On-screen Show (16:9)</PresentationFormat>
  <Paragraphs>183</Paragraphs>
  <Slides>31</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Wingdings</vt:lpstr>
      <vt:lpstr>PT Sans</vt:lpstr>
      <vt:lpstr>Lato</vt:lpstr>
      <vt:lpstr>Raleway</vt:lpstr>
      <vt:lpstr>euclid_circular_a</vt:lpstr>
      <vt:lpstr>Calibri</vt:lpstr>
      <vt:lpstr>Arial</vt:lpstr>
      <vt:lpstr>Streamline</vt:lpstr>
      <vt:lpstr>Sorting Algorithms          Visualizer</vt:lpstr>
      <vt:lpstr>Aim</vt:lpstr>
      <vt:lpstr>Abstract</vt:lpstr>
      <vt:lpstr>Introduction</vt:lpstr>
      <vt:lpstr>PowerPoint Presentation</vt:lpstr>
      <vt:lpstr>PowerPoint Presentation</vt:lpstr>
      <vt:lpstr>Sorting Algorithms Visualized:</vt:lpstr>
      <vt:lpstr>Insertion Sort</vt:lpstr>
      <vt:lpstr>Insertion Sort - Algorithm</vt:lpstr>
      <vt:lpstr>Insertion Sort – Time Complexities</vt:lpstr>
      <vt:lpstr>Selection Sort</vt:lpstr>
      <vt:lpstr>Selection Sort - Algorithm</vt:lpstr>
      <vt:lpstr>Selection Sort – Time Complexities</vt:lpstr>
      <vt:lpstr>Bubble Sort</vt:lpstr>
      <vt:lpstr>Bubble Sort - Algorithm</vt:lpstr>
      <vt:lpstr>Bubble Sort – Time Complexities</vt:lpstr>
      <vt:lpstr>Merge Sort</vt:lpstr>
      <vt:lpstr>Merge Sort - Algorithm</vt:lpstr>
      <vt:lpstr>Merge Sort – Time Complexities</vt:lpstr>
      <vt:lpstr>Quick Sort</vt:lpstr>
      <vt:lpstr>Quick Sort - Algorithm</vt:lpstr>
      <vt:lpstr>Quick Sort – Time Complexities</vt:lpstr>
      <vt:lpstr>Heap Sort</vt:lpstr>
      <vt:lpstr>Heap Sort - Algorithm</vt:lpstr>
      <vt:lpstr>Heap Sort – Time Complexities</vt:lpstr>
      <vt:lpstr>Methodology and Main-work</vt:lpstr>
      <vt:lpstr>This allows the user to generate a random array of size  in between 20 to 150 and witness the unsorted array bring sorted according to the sort and the speed of visualization selected by the user. Elements of the array are represented as bars with their heights representing their numeric value and a certain color code has been used to which is stated as follows:  </vt:lpstr>
      <vt:lpstr>This is the final web-based animation tool: </vt:lpstr>
      <vt:lpstr>Conclusion </vt:lpstr>
      <vt:lpstr>Bibliography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Four Way Traffic Light Controller</dc:title>
  <dc:creator>abhinav ranjith</dc:creator>
  <cp:lastModifiedBy>abhinav ranjith</cp:lastModifiedBy>
  <cp:revision>93</cp:revision>
  <cp:lastPrinted>2020-11-14T15:43:55Z</cp:lastPrinted>
  <dcterms:modified xsi:type="dcterms:W3CDTF">2020-11-20T15:28:32Z</dcterms:modified>
</cp:coreProperties>
</file>